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gif" ContentType="image/gif"/>
  <Default Extension="wav" ContentType="audio/wav"/>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2" r:id="rId5"/>
    <p:sldId id="259" r:id="rId6"/>
    <p:sldId id="263" r:id="rId7"/>
    <p:sldId id="264" r:id="rId8"/>
    <p:sldId id="276" r:id="rId9"/>
    <p:sldId id="277" r:id="rId10"/>
    <p:sldId id="265" r:id="rId11"/>
    <p:sldId id="274" r:id="rId12"/>
    <p:sldId id="275" r:id="rId13"/>
    <p:sldId id="278" r:id="rId14"/>
    <p:sldId id="279" r:id="rId15"/>
    <p:sldId id="280" r:id="rId16"/>
    <p:sldId id="281" r:id="rId17"/>
    <p:sldId id="282" r:id="rId18"/>
    <p:sldId id="273" r:id="rId19"/>
    <p:sldId id="266" r:id="rId20"/>
    <p:sldId id="267" r:id="rId21"/>
    <p:sldId id="268" r:id="rId22"/>
    <p:sldId id="269" r:id="rId23"/>
    <p:sldId id="270" r:id="rId24"/>
    <p:sldId id="271" r:id="rId25"/>
    <p:sldId id="272" r:id="rId26"/>
    <p:sldId id="283" r:id="rId27"/>
    <p:sldId id="284" r:id="rId28"/>
    <p:sldId id="285" r:id="rId29"/>
    <p:sldId id="286" r:id="rId30"/>
    <p:sldId id="257" r:id="rId31"/>
    <p:sldId id="287"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3" autoAdjust="0"/>
    <p:restoredTop sz="94660"/>
  </p:normalViewPr>
  <p:slideViewPr>
    <p:cSldViewPr>
      <p:cViewPr>
        <p:scale>
          <a:sx n="66" d="100"/>
          <a:sy n="66" d="100"/>
        </p:scale>
        <p:origin x="-1056" y="-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90800" y="2438400"/>
            <a:ext cx="6172200" cy="914400"/>
          </a:xfrm>
          <a:effectLst>
            <a:outerShdw dist="35921" dir="2700000" algn="ctr" rotWithShape="0">
              <a:schemeClr val="tx1"/>
            </a:outerShdw>
          </a:effectLst>
        </p:spPr>
        <p:txBody>
          <a:bodyPr/>
          <a:lstStyle>
            <a:lvl1pPr>
              <a:defRPr b="1">
                <a:solidFill>
                  <a:schemeClr val="bg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590800" y="3200400"/>
            <a:ext cx="6172200" cy="1752600"/>
          </a:xfrm>
          <a:effectLst>
            <a:outerShdw dist="35921" dir="2700000" algn="ctr" rotWithShape="0">
              <a:schemeClr val="tx1"/>
            </a:outerShdw>
          </a:effectLst>
        </p:spPr>
        <p:txBody>
          <a:bodyPr/>
          <a:lstStyle>
            <a:lvl1pPr marL="0" indent="0" algn="ctr">
              <a:buFontTx/>
              <a:buNone/>
              <a:defRPr>
                <a:solidFill>
                  <a:schemeClr val="bg1"/>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4859AD34-DFF7-4192-8C3B-7D09D4AC9A38}" type="slidenum">
              <a:rPr lang="en-US"/>
              <a:pPr/>
              <a:t>‹#›</a:t>
            </a:fld>
            <a:endParaRPr lang="en-US"/>
          </a:p>
        </p:txBody>
      </p:sp>
    </p:spTree>
  </p:cSld>
  <p:clrMapOvr>
    <a:masterClrMapping/>
  </p:clrMapOvr>
  <p:transition xmlns:p14="http://schemas.microsoft.com/office/powerpoint/2010/main">
    <p:newsflash/>
    <p:sndAc>
      <p:stSnd>
        <p:snd r:embed="rId1" name="mystery.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DE360B-C202-4B28-B00C-402E1852C44D}" type="slidenum">
              <a:rPr lang="en-US"/>
              <a:pPr/>
              <a:t>‹#›</a:t>
            </a:fld>
            <a:endParaRPr lang="en-US"/>
          </a:p>
        </p:txBody>
      </p:sp>
    </p:spTree>
  </p:cSld>
  <p:clrMapOvr>
    <a:masterClrMapping/>
  </p:clrMapOvr>
  <p:transition xmlns:p14="http://schemas.microsoft.com/office/powerpoint/2010/main">
    <p:newsflash/>
    <p:sndAc>
      <p:stSnd>
        <p:snd r:embed="rId1" name="mystery.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838200"/>
            <a:ext cx="150495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33600" y="838200"/>
            <a:ext cx="436245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E8B931-84C0-453E-9321-4309382E58D5}" type="slidenum">
              <a:rPr lang="en-US"/>
              <a:pPr/>
              <a:t>‹#›</a:t>
            </a:fld>
            <a:endParaRPr lang="en-US"/>
          </a:p>
        </p:txBody>
      </p:sp>
    </p:spTree>
  </p:cSld>
  <p:clrMapOvr>
    <a:masterClrMapping/>
  </p:clrMapOvr>
  <p:transition xmlns:p14="http://schemas.microsoft.com/office/powerpoint/2010/main">
    <p:newsflash/>
    <p:sndAc>
      <p:stSnd>
        <p:snd r:embed="rId1" name="mystery.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33600" y="838200"/>
            <a:ext cx="6019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133600" y="1981200"/>
            <a:ext cx="2933700" cy="1995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1981200"/>
            <a:ext cx="2933700" cy="1995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133600" y="4129088"/>
            <a:ext cx="2933700" cy="199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19700" y="4129088"/>
            <a:ext cx="2933700" cy="199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3254036B-644A-4B26-8670-DCD80FEF35BC}" type="slidenum">
              <a:rPr lang="en-US"/>
              <a:pPr/>
              <a:t>‹#›</a:t>
            </a:fld>
            <a:endParaRPr lang="en-US"/>
          </a:p>
        </p:txBody>
      </p:sp>
    </p:spTree>
  </p:cSld>
  <p:clrMapOvr>
    <a:masterClrMapping/>
  </p:clrMapOvr>
  <p:transition xmlns:p14="http://schemas.microsoft.com/office/powerpoint/2010/main">
    <p:newsflash/>
    <p:sndAc>
      <p:stSnd>
        <p:snd r:embed="rId1" name="mystery.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9D273B-BEDB-4496-BD76-E3EF49FB4468}" type="slidenum">
              <a:rPr lang="en-US"/>
              <a:pPr/>
              <a:t>‹#›</a:t>
            </a:fld>
            <a:endParaRPr lang="en-US"/>
          </a:p>
        </p:txBody>
      </p:sp>
    </p:spTree>
  </p:cSld>
  <p:clrMapOvr>
    <a:masterClrMapping/>
  </p:clrMapOvr>
  <p:transition xmlns:p14="http://schemas.microsoft.com/office/powerpoint/2010/main">
    <p:newsflash/>
    <p:sndAc>
      <p:stSnd>
        <p:snd r:embed="rId1" name="mystery.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5017F7-6D15-408F-A144-A1E674B185B3}" type="slidenum">
              <a:rPr lang="en-US"/>
              <a:pPr/>
              <a:t>‹#›</a:t>
            </a:fld>
            <a:endParaRPr lang="en-US"/>
          </a:p>
        </p:txBody>
      </p:sp>
    </p:spTree>
  </p:cSld>
  <p:clrMapOvr>
    <a:masterClrMapping/>
  </p:clrMapOvr>
  <p:transition xmlns:p14="http://schemas.microsoft.com/office/powerpoint/2010/main">
    <p:newsflash/>
    <p:sndAc>
      <p:stSnd>
        <p:snd r:embed="rId1" name="mystery.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33600" y="1981200"/>
            <a:ext cx="29337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29337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481CF9-A327-4DBC-8C66-8BFBEDCD9236}" type="slidenum">
              <a:rPr lang="en-US"/>
              <a:pPr/>
              <a:t>‹#›</a:t>
            </a:fld>
            <a:endParaRPr lang="en-US"/>
          </a:p>
        </p:txBody>
      </p:sp>
    </p:spTree>
  </p:cSld>
  <p:clrMapOvr>
    <a:masterClrMapping/>
  </p:clrMapOvr>
  <p:transition xmlns:p14="http://schemas.microsoft.com/office/powerpoint/2010/main">
    <p:newsflash/>
    <p:sndAc>
      <p:stSnd>
        <p:snd r:embed="rId1" name="mystery.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E50F847-42B9-4349-B5CC-025605A5D81C}" type="slidenum">
              <a:rPr lang="en-US"/>
              <a:pPr/>
              <a:t>‹#›</a:t>
            </a:fld>
            <a:endParaRPr lang="en-US"/>
          </a:p>
        </p:txBody>
      </p:sp>
    </p:spTree>
  </p:cSld>
  <p:clrMapOvr>
    <a:masterClrMapping/>
  </p:clrMapOvr>
  <p:transition xmlns:p14="http://schemas.microsoft.com/office/powerpoint/2010/main">
    <p:newsflash/>
    <p:sndAc>
      <p:stSnd>
        <p:snd r:embed="rId1" name="mystery.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1EAB934-54E6-48D9-B60F-90C8E5CACDCF}" type="slidenum">
              <a:rPr lang="en-US"/>
              <a:pPr/>
              <a:t>‹#›</a:t>
            </a:fld>
            <a:endParaRPr lang="en-US"/>
          </a:p>
        </p:txBody>
      </p:sp>
    </p:spTree>
  </p:cSld>
  <p:clrMapOvr>
    <a:masterClrMapping/>
  </p:clrMapOvr>
  <p:transition xmlns:p14="http://schemas.microsoft.com/office/powerpoint/2010/main">
    <p:newsflash/>
    <p:sndAc>
      <p:stSnd>
        <p:snd r:embed="rId1" name="mystery.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A185631-C8E9-4B95-BB1C-173170F35949}" type="slidenum">
              <a:rPr lang="en-US"/>
              <a:pPr/>
              <a:t>‹#›</a:t>
            </a:fld>
            <a:endParaRPr lang="en-US"/>
          </a:p>
        </p:txBody>
      </p:sp>
    </p:spTree>
  </p:cSld>
  <p:clrMapOvr>
    <a:masterClrMapping/>
  </p:clrMapOvr>
  <p:transition xmlns:p14="http://schemas.microsoft.com/office/powerpoint/2010/main">
    <p:newsflash/>
    <p:sndAc>
      <p:stSnd>
        <p:snd r:embed="rId1" name="mystery.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BC87BB6-B25C-441A-B533-703E97836A6A}" type="slidenum">
              <a:rPr lang="en-US"/>
              <a:pPr/>
              <a:t>‹#›</a:t>
            </a:fld>
            <a:endParaRPr lang="en-US"/>
          </a:p>
        </p:txBody>
      </p:sp>
    </p:spTree>
  </p:cSld>
  <p:clrMapOvr>
    <a:masterClrMapping/>
  </p:clrMapOvr>
  <p:transition xmlns:p14="http://schemas.microsoft.com/office/powerpoint/2010/main">
    <p:newsflash/>
    <p:sndAc>
      <p:stSnd>
        <p:snd r:embed="rId1" name="mystery.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A6D6D5D-DF1F-4791-B711-35AD1F8D5220}" type="slidenum">
              <a:rPr lang="en-US"/>
              <a:pPr/>
              <a:t>‹#›</a:t>
            </a:fld>
            <a:endParaRPr lang="en-US"/>
          </a:p>
        </p:txBody>
      </p:sp>
    </p:spTree>
  </p:cSld>
  <p:clrMapOvr>
    <a:masterClrMapping/>
  </p:clrMapOvr>
  <p:transition xmlns:p14="http://schemas.microsoft.com/office/powerpoint/2010/main">
    <p:newsflash/>
    <p:sndAc>
      <p:stSnd>
        <p:snd r:embed="rId1" name="mystery.wav"/>
      </p:stSnd>
    </p:sndAc>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audio" Target="../media/audio1.wav"/><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838200"/>
            <a:ext cx="6019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Edit Master title style</a:t>
            </a:r>
          </a:p>
        </p:txBody>
      </p:sp>
      <p:sp>
        <p:nvSpPr>
          <p:cNvPr id="1027" name="Rectangle 3"/>
          <p:cNvSpPr>
            <a:spLocks noGrp="1" noChangeArrowheads="1"/>
          </p:cNvSpPr>
          <p:nvPr>
            <p:ph type="body" idx="1"/>
          </p:nvPr>
        </p:nvSpPr>
        <p:spPr bwMode="auto">
          <a:xfrm>
            <a:off x="2133600" y="1981200"/>
            <a:ext cx="6019800" cy="4144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ACFE1E7-B6CD-4D20-865D-F52A97CD3E8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p:newsflash/>
    <p:sndAc>
      <p:stSnd>
        <p:snd r:embed="rId14" name="mystery.wav"/>
      </p:stSnd>
    </p:sndAc>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audio" Target="../media/audio1.wav"/><Relationship Id="rId5" Type="http://schemas.openxmlformats.org/officeDocument/2006/relationships/image" Target="../media/image3.png"/><Relationship Id="rId1" Type="http://schemas.microsoft.com/office/2007/relationships/media" Target="file:///C:\Documents%20and%20Settings\Sam\Desktop\Animated%20art%20for%20Teachers%20Unleashed\Context%20Clues\Jazz%201.wav" TargetMode="External"/><Relationship Id="rId2" Type="http://schemas.openxmlformats.org/officeDocument/2006/relationships/audio" Target="file:///C:\Documents%20and%20Settings\Sam\Desktop\Animated%20art%20for%20Teachers%20Unleashed\Context%20Clues\Jazz%201.wav"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audio" Target="../media/audio1.wav"/><Relationship Id="rId5" Type="http://schemas.openxmlformats.org/officeDocument/2006/relationships/image" Target="../media/image17.jpeg"/><Relationship Id="rId6" Type="http://schemas.openxmlformats.org/officeDocument/2006/relationships/image" Target="../media/image7.gif"/><Relationship Id="rId7" Type="http://schemas.openxmlformats.org/officeDocument/2006/relationships/image" Target="../media/image18.gif"/><Relationship Id="rId8" Type="http://schemas.openxmlformats.org/officeDocument/2006/relationships/image" Target="../media/image19.png"/><Relationship Id="rId1" Type="http://schemas.microsoft.com/office/2007/relationships/media" Target="../media/media6.WAV"/><Relationship Id="rId2" Type="http://schemas.openxmlformats.org/officeDocument/2006/relationships/audio" Target="../media/media6.WAV"/></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7.gif"/><Relationship Id="rId5" Type="http://schemas.openxmlformats.org/officeDocument/2006/relationships/image" Target="../media/image20.gif"/><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image" Target="../media/image21.gif"/><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7.gif"/><Relationship Id="rId5" Type="http://schemas.openxmlformats.org/officeDocument/2006/relationships/image" Target="../media/image22.gif"/><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7.gif"/><Relationship Id="rId5" Type="http://schemas.openxmlformats.org/officeDocument/2006/relationships/image" Target="../media/image23.gif"/><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7.gif"/><Relationship Id="rId5" Type="http://schemas.openxmlformats.org/officeDocument/2006/relationships/image" Target="../media/image24.gif"/><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7.gif"/><Relationship Id="rId5" Type="http://schemas.openxmlformats.org/officeDocument/2006/relationships/image" Target="../media/image25.gif"/><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26.gif"/><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27.gif"/><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28.gif"/><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29.gif"/><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30.gif"/><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31.gif"/><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32.gif"/><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33.gif"/><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34.gif"/><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35.gif"/><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36.gif"/><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37.gif"/><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 Id="rId3" Type="http://schemas.openxmlformats.org/officeDocument/2006/relationships/image" Target="../media/image38.gif"/></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gif"/><Relationship Id="rId5" Type="http://schemas.openxmlformats.org/officeDocument/2006/relationships/hyperlink" Target="http://www.teacherspayteachers.com/Store/Teachers-Unleashed" TargetMode="External"/><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audio" Target="../media/audio1.wav"/><Relationship Id="rId5" Type="http://schemas.openxmlformats.org/officeDocument/2006/relationships/image" Target="../media/image6.jpeg"/><Relationship Id="rId6" Type="http://schemas.openxmlformats.org/officeDocument/2006/relationships/image" Target="../media/image7.gif"/><Relationship Id="rId7" Type="http://schemas.openxmlformats.org/officeDocument/2006/relationships/image" Target="../media/image8.gif"/><Relationship Id="rId8" Type="http://schemas.openxmlformats.org/officeDocument/2006/relationships/image" Target="../media/image9.png"/><Relationship Id="rId1" Type="http://schemas.microsoft.com/office/2007/relationships/media" Target="../media/media1.WAV"/><Relationship Id="rId2" Type="http://schemas.openxmlformats.org/officeDocument/2006/relationships/audio" Target="../media/media1.WAV"/></Relationships>
</file>

<file path=ppt/slides/_rels/slide6.xml.rels><?xml version="1.0" encoding="UTF-8" standalone="yes"?>
<Relationships xmlns="http://schemas.openxmlformats.org/package/2006/relationships"><Relationship Id="rId3" Type="http://schemas.microsoft.com/office/2007/relationships/media" Target="../media/media3.WAV"/><Relationship Id="rId4" Type="http://schemas.openxmlformats.org/officeDocument/2006/relationships/audio" Target="../media/media3.WAV"/><Relationship Id="rId5" Type="http://schemas.openxmlformats.org/officeDocument/2006/relationships/slideLayout" Target="../slideLayouts/slideLayout4.xml"/><Relationship Id="rId6" Type="http://schemas.openxmlformats.org/officeDocument/2006/relationships/audio" Target="../media/audio1.wav"/><Relationship Id="rId7" Type="http://schemas.openxmlformats.org/officeDocument/2006/relationships/image" Target="../media/image6.jpeg"/><Relationship Id="rId8" Type="http://schemas.openxmlformats.org/officeDocument/2006/relationships/image" Target="../media/image7.gif"/><Relationship Id="rId9" Type="http://schemas.openxmlformats.org/officeDocument/2006/relationships/image" Target="../media/image10.gif"/><Relationship Id="rId10" Type="http://schemas.openxmlformats.org/officeDocument/2006/relationships/image" Target="../media/image11.png"/><Relationship Id="rId11" Type="http://schemas.openxmlformats.org/officeDocument/2006/relationships/image" Target="../media/image12.png"/><Relationship Id="rId1" Type="http://schemas.microsoft.com/office/2007/relationships/media" Target="../media/media2.WAV"/><Relationship Id="rId2" Type="http://schemas.openxmlformats.org/officeDocument/2006/relationships/audio" Target="../media/media2.WAV"/></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audio" Target="../media/audio1.wav"/><Relationship Id="rId5" Type="http://schemas.openxmlformats.org/officeDocument/2006/relationships/image" Target="../media/image6.jpeg"/><Relationship Id="rId6" Type="http://schemas.openxmlformats.org/officeDocument/2006/relationships/image" Target="../media/image7.gif"/><Relationship Id="rId7" Type="http://schemas.openxmlformats.org/officeDocument/2006/relationships/image" Target="../media/image13.gif"/><Relationship Id="rId8" Type="http://schemas.openxmlformats.org/officeDocument/2006/relationships/image" Target="../media/image14.png"/><Relationship Id="rId1" Type="http://schemas.microsoft.com/office/2007/relationships/media" Target="../media/media4.WAV"/><Relationship Id="rId2" Type="http://schemas.openxmlformats.org/officeDocument/2006/relationships/audio" Target="../media/media4.WAV"/></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audio" Target="../media/audio1.wav"/><Relationship Id="rId5" Type="http://schemas.openxmlformats.org/officeDocument/2006/relationships/image" Target="../media/image6.jpeg"/><Relationship Id="rId6" Type="http://schemas.openxmlformats.org/officeDocument/2006/relationships/image" Target="../media/image7.gif"/><Relationship Id="rId7" Type="http://schemas.openxmlformats.org/officeDocument/2006/relationships/image" Target="../media/image15.gif"/><Relationship Id="rId8" Type="http://schemas.openxmlformats.org/officeDocument/2006/relationships/image" Target="../media/image16.png"/><Relationship Id="rId1" Type="http://schemas.microsoft.com/office/2007/relationships/media" Target="../media/media5.WAV"/><Relationship Id="rId2" Type="http://schemas.openxmlformats.org/officeDocument/2006/relationships/audio" Target="../media/media5.WAV"/></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78612" y="838200"/>
            <a:ext cx="6146298" cy="4154984"/>
          </a:xfrm>
          <a:prstGeom prst="rect">
            <a:avLst/>
          </a:prstGeom>
          <a:noFill/>
        </p:spPr>
        <p:txBody>
          <a:bodyPr wrap="none" lIns="91440" tIns="45720" rIns="91440" bIns="45720">
            <a:spAutoFit/>
            <a:scene3d>
              <a:camera prst="orthographicFront"/>
              <a:lightRig rig="threePt" dir="t"/>
            </a:scene3d>
            <a:sp3d extrusionH="57150">
              <a:bevelT w="82550" h="38100" prst="coolSlant"/>
            </a:sp3d>
          </a:bodyPr>
          <a:lstStyle/>
          <a:p>
            <a:pPr algn="ctr"/>
            <a:r>
              <a:rPr lang="en-US" sz="8800" b="1" dirty="0" smtClean="0">
                <a:ln w="19050">
                  <a:solidFill>
                    <a:schemeClr val="tx2">
                      <a:tint val="1000"/>
                    </a:schemeClr>
                  </a:solidFill>
                  <a:prstDash val="solid"/>
                </a:ln>
                <a:solidFill>
                  <a:schemeClr val="accent3"/>
                </a:solidFill>
                <a:effectLst>
                  <a:outerShdw blurRad="50800" dist="38100" algn="l" rotWithShape="0">
                    <a:prstClr val="black">
                      <a:alpha val="40000"/>
                    </a:prstClr>
                  </a:outerShdw>
                </a:effectLst>
                <a:latin typeface="Calibri" pitchFamily="34" charset="0"/>
              </a:rPr>
              <a:t>Investigating</a:t>
            </a:r>
          </a:p>
          <a:p>
            <a:pPr algn="ctr"/>
            <a:r>
              <a:rPr lang="en-US" sz="8800" b="1" dirty="0" smtClean="0">
                <a:ln w="19050">
                  <a:solidFill>
                    <a:schemeClr val="tx2">
                      <a:tint val="1000"/>
                    </a:schemeClr>
                  </a:solidFill>
                  <a:prstDash val="solid"/>
                </a:ln>
                <a:solidFill>
                  <a:schemeClr val="accent3"/>
                </a:solidFill>
                <a:effectLst>
                  <a:outerShdw blurRad="50800" dist="38100" algn="l" rotWithShape="0">
                    <a:prstClr val="black">
                      <a:alpha val="40000"/>
                    </a:prstClr>
                  </a:outerShdw>
                </a:effectLst>
                <a:latin typeface="Calibri" pitchFamily="34" charset="0"/>
              </a:rPr>
              <a:t>Context</a:t>
            </a:r>
          </a:p>
          <a:p>
            <a:pPr algn="ctr"/>
            <a:r>
              <a:rPr lang="en-US" sz="8800" b="1" dirty="0" smtClean="0">
                <a:ln w="19050">
                  <a:solidFill>
                    <a:schemeClr val="tx2">
                      <a:tint val="1000"/>
                    </a:schemeClr>
                  </a:solidFill>
                  <a:prstDash val="solid"/>
                </a:ln>
                <a:solidFill>
                  <a:schemeClr val="accent3"/>
                </a:solidFill>
                <a:effectLst>
                  <a:outerShdw blurRad="50800" dist="38100" algn="l" rotWithShape="0">
                    <a:prstClr val="black">
                      <a:alpha val="40000"/>
                    </a:prstClr>
                  </a:outerShdw>
                </a:effectLst>
                <a:latin typeface="Calibri" pitchFamily="34" charset="0"/>
              </a:rPr>
              <a:t>Clues</a:t>
            </a:r>
            <a:endParaRPr lang="en-US" sz="8800" b="1" dirty="0">
              <a:ln w="19050">
                <a:solidFill>
                  <a:schemeClr val="tx2">
                    <a:tint val="1000"/>
                  </a:schemeClr>
                </a:solidFill>
                <a:prstDash val="solid"/>
              </a:ln>
              <a:solidFill>
                <a:schemeClr val="accent3"/>
              </a:solidFill>
              <a:effectLst>
                <a:outerShdw blurRad="50800" dist="38100" algn="l" rotWithShape="0">
                  <a:prstClr val="black">
                    <a:alpha val="40000"/>
                  </a:prstClr>
                </a:outerShdw>
              </a:effectLst>
              <a:latin typeface="Calibri" pitchFamily="34" charset="0"/>
            </a:endParaRPr>
          </a:p>
        </p:txBody>
      </p:sp>
      <p:sp>
        <p:nvSpPr>
          <p:cNvPr id="9" name="Rectangle 8"/>
          <p:cNvSpPr/>
          <p:nvPr/>
        </p:nvSpPr>
        <p:spPr>
          <a:xfrm>
            <a:off x="3352800" y="5562600"/>
            <a:ext cx="4086760" cy="1077218"/>
          </a:xfrm>
          <a:prstGeom prst="rect">
            <a:avLst/>
          </a:prstGeom>
          <a:noFill/>
        </p:spPr>
        <p:txBody>
          <a:bodyPr wrap="none" lIns="91440" tIns="45720" rIns="91440" bIns="45720">
            <a:spAutoFit/>
            <a:scene3d>
              <a:camera prst="orthographicFront"/>
              <a:lightRig rig="threePt" dir="t"/>
            </a:scene3d>
            <a:sp3d extrusionH="57150">
              <a:bevelT w="82550" h="38100" prst="coolSlant"/>
            </a:sp3d>
          </a:bodyPr>
          <a:lstStyle/>
          <a:p>
            <a:pPr algn="ctr"/>
            <a:r>
              <a:rPr lang="en-US" sz="3200" b="1" dirty="0" smtClean="0">
                <a:ln w="19050">
                  <a:solidFill>
                    <a:schemeClr val="tx2">
                      <a:tint val="1000"/>
                    </a:schemeClr>
                  </a:solidFill>
                  <a:prstDash val="solid"/>
                </a:ln>
                <a:solidFill>
                  <a:schemeClr val="accent3"/>
                </a:solidFill>
                <a:effectLst>
                  <a:outerShdw blurRad="50800" dist="38100" algn="l" rotWithShape="0">
                    <a:prstClr val="black">
                      <a:alpha val="40000"/>
                    </a:prstClr>
                  </a:outerShdw>
                </a:effectLst>
                <a:latin typeface="Calibri" pitchFamily="34" charset="0"/>
              </a:rPr>
              <a:t>Created by</a:t>
            </a:r>
          </a:p>
          <a:p>
            <a:pPr algn="ctr"/>
            <a:r>
              <a:rPr lang="en-US" sz="3200" b="1" dirty="0" smtClean="0">
                <a:ln w="19050">
                  <a:solidFill>
                    <a:schemeClr val="tx2">
                      <a:tint val="1000"/>
                    </a:schemeClr>
                  </a:solidFill>
                  <a:prstDash val="solid"/>
                </a:ln>
                <a:solidFill>
                  <a:schemeClr val="accent3"/>
                </a:solidFill>
                <a:effectLst>
                  <a:outerShdw blurRad="50800" dist="38100" algn="l" rotWithShape="0">
                    <a:prstClr val="black">
                      <a:alpha val="40000"/>
                    </a:prstClr>
                  </a:outerShdw>
                </a:effectLst>
                <a:latin typeface="Calibri" pitchFamily="34" charset="0"/>
              </a:rPr>
              <a:t>TEACHERS UNLEASHED</a:t>
            </a:r>
            <a:endParaRPr lang="en-US" sz="3200" b="1" dirty="0">
              <a:ln w="19050">
                <a:solidFill>
                  <a:schemeClr val="tx2">
                    <a:tint val="1000"/>
                  </a:schemeClr>
                </a:solidFill>
                <a:prstDash val="solid"/>
              </a:ln>
              <a:solidFill>
                <a:schemeClr val="accent3"/>
              </a:solidFill>
              <a:effectLst>
                <a:outerShdw blurRad="50800" dist="38100" algn="l" rotWithShape="0">
                  <a:prstClr val="black">
                    <a:alpha val="40000"/>
                  </a:prstClr>
                </a:outerShdw>
              </a:effectLst>
              <a:latin typeface="Calibri" pitchFamily="34" charset="0"/>
            </a:endParaRPr>
          </a:p>
        </p:txBody>
      </p:sp>
      <p:pic>
        <p:nvPicPr>
          <p:cNvPr id="5" name="Jazz 1.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8610600" y="6324600"/>
            <a:ext cx="304800" cy="304800"/>
          </a:xfrm>
          <a:prstGeom prst="rect">
            <a:avLst/>
          </a:prstGeom>
        </p:spPr>
      </p:pic>
    </p:spTree>
  </p:cSld>
  <p:clrMapOvr>
    <a:masterClrMapping/>
  </p:clrMapOvr>
  <p:transition xmlns:p14="http://schemas.microsoft.com/office/powerpoint/2010/main">
    <p:newsflash/>
    <p:sndAc>
      <p:stSnd>
        <p:snd r:embed="rId4"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9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just_the_facts_trs"/>
          <p:cNvPicPr>
            <a:picLocks noChangeAspect="1" noChangeArrowheads="1"/>
          </p:cNvPicPr>
          <p:nvPr/>
        </p:nvPicPr>
        <p:blipFill>
          <a:blip r:embed="rId5" cstate="print"/>
          <a:srcRect/>
          <a:stretch>
            <a:fillRect/>
          </a:stretch>
        </p:blipFill>
        <p:spPr>
          <a:xfrm>
            <a:off x="0" y="0"/>
            <a:ext cx="9144000" cy="6859364"/>
          </a:xfrm>
          <a:prstGeom prst="rect">
            <a:avLst/>
          </a:prstGeom>
          <a:noFill/>
          <a:ln/>
        </p:spPr>
      </p:pic>
      <p:sp>
        <p:nvSpPr>
          <p:cNvPr id="3" name="TextBox 2"/>
          <p:cNvSpPr txBox="1"/>
          <p:nvPr/>
        </p:nvSpPr>
        <p:spPr>
          <a:xfrm>
            <a:off x="152400" y="228600"/>
            <a:ext cx="8839200" cy="1200329"/>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r>
              <a:rPr lang="en-US" sz="3600" dirty="0" smtClean="0">
                <a:effectLst>
                  <a:outerShdw blurRad="50800" dist="38100" dir="2700000" algn="tl" rotWithShape="0">
                    <a:prstClr val="black">
                      <a:alpha val="40000"/>
                    </a:prstClr>
                  </a:outerShdw>
                </a:effectLst>
                <a:latin typeface="Calibri" pitchFamily="34" charset="0"/>
              </a:rPr>
              <a:t>After she didn’t get a good night’s sleep, Allison felt very ______________.</a:t>
            </a:r>
            <a:endParaRPr lang="en-US" sz="3600" dirty="0">
              <a:effectLst>
                <a:outerShdw blurRad="50800" dist="38100" dir="2700000" algn="tl" rotWithShape="0">
                  <a:prstClr val="black">
                    <a:alpha val="40000"/>
                  </a:prstClr>
                </a:outerShdw>
              </a:effectLst>
              <a:latin typeface="Calibri" pitchFamily="34" charset="0"/>
            </a:endParaRPr>
          </a:p>
        </p:txBody>
      </p:sp>
      <p:pic>
        <p:nvPicPr>
          <p:cNvPr id="6" name="Picture 5" descr="detective_writing_hg_clr.gif"/>
          <p:cNvPicPr>
            <a:picLocks noChangeAspect="1"/>
          </p:cNvPicPr>
          <p:nvPr/>
        </p:nvPicPr>
        <p:blipFill>
          <a:blip r:embed="rId6" cstate="print"/>
          <a:stretch>
            <a:fillRect/>
          </a:stretch>
        </p:blipFill>
        <p:spPr>
          <a:xfrm>
            <a:off x="7296150" y="4086225"/>
            <a:ext cx="1847850" cy="2771775"/>
          </a:xfrm>
          <a:prstGeom prst="rect">
            <a:avLst/>
          </a:prstGeom>
        </p:spPr>
      </p:pic>
      <p:sp>
        <p:nvSpPr>
          <p:cNvPr id="7" name="Rounded Rectangular Callout 6"/>
          <p:cNvSpPr/>
          <p:nvPr/>
        </p:nvSpPr>
        <p:spPr>
          <a:xfrm>
            <a:off x="1905000" y="5105400"/>
            <a:ext cx="5562600" cy="1524000"/>
          </a:xfrm>
          <a:prstGeom prst="wedgeRoundRectCallout">
            <a:avLst>
              <a:gd name="adj1" fmla="val 58950"/>
              <a:gd name="adj2" fmla="val -57556"/>
              <a:gd name="adj3" fmla="val 16667"/>
            </a:avLst>
          </a:prstGeom>
          <a:solidFill>
            <a:schemeClr val="bg1"/>
          </a:solidFill>
          <a:ln w="31750">
            <a:no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smtClean="0">
                <a:solidFill>
                  <a:srgbClr val="800000"/>
                </a:solidFill>
                <a:effectLst>
                  <a:outerShdw blurRad="50800" dist="38100" dir="2700000" algn="tl" rotWithShape="0">
                    <a:prstClr val="black">
                      <a:alpha val="40000"/>
                    </a:prstClr>
                  </a:outerShdw>
                </a:effectLst>
                <a:latin typeface="Calibri" pitchFamily="34" charset="0"/>
              </a:rPr>
              <a:t>Okay…I need to find a word to go in the blank, but it has to make sense in the sentence.  </a:t>
            </a:r>
            <a:endParaRPr lang="en-US" sz="2800" dirty="0">
              <a:solidFill>
                <a:srgbClr val="800000"/>
              </a:solidFill>
              <a:effectLst>
                <a:outerShdw blurRad="50800" dist="38100" dir="2700000" algn="tl" rotWithShape="0">
                  <a:prstClr val="black">
                    <a:alpha val="40000"/>
                  </a:prstClr>
                </a:outerShdw>
              </a:effectLst>
              <a:latin typeface="Calibri" pitchFamily="34" charset="0"/>
            </a:endParaRPr>
          </a:p>
        </p:txBody>
      </p:sp>
      <p:pic>
        <p:nvPicPr>
          <p:cNvPr id="8" name="Picture 7" descr="school_girl_desk_bored_hg_clr.gif"/>
          <p:cNvPicPr>
            <a:picLocks noChangeAspect="1"/>
          </p:cNvPicPr>
          <p:nvPr/>
        </p:nvPicPr>
        <p:blipFill>
          <a:blip r:embed="rId7" cstate="print"/>
          <a:stretch>
            <a:fillRect/>
          </a:stretch>
        </p:blipFill>
        <p:spPr>
          <a:xfrm>
            <a:off x="4114800" y="1447800"/>
            <a:ext cx="2228850" cy="3467100"/>
          </a:xfrm>
          <a:prstGeom prst="rect">
            <a:avLst/>
          </a:prstGeom>
        </p:spPr>
      </p:pic>
      <p:sp>
        <p:nvSpPr>
          <p:cNvPr id="9" name="Rounded Rectangular Callout 8"/>
          <p:cNvSpPr/>
          <p:nvPr/>
        </p:nvSpPr>
        <p:spPr>
          <a:xfrm>
            <a:off x="762000" y="5105400"/>
            <a:ext cx="6705600" cy="1752600"/>
          </a:xfrm>
          <a:prstGeom prst="wedgeRoundRectCallout">
            <a:avLst>
              <a:gd name="adj1" fmla="val 58950"/>
              <a:gd name="adj2" fmla="val -57556"/>
              <a:gd name="adj3" fmla="val 16667"/>
            </a:avLst>
          </a:prstGeom>
          <a:solidFill>
            <a:schemeClr val="bg1"/>
          </a:solidFill>
          <a:ln w="31750">
            <a:no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smtClean="0">
                <a:solidFill>
                  <a:srgbClr val="800000"/>
                </a:solidFill>
                <a:effectLst>
                  <a:outerShdw blurRad="50800" dist="38100" dir="2700000" algn="tl" rotWithShape="0">
                    <a:prstClr val="black">
                      <a:alpha val="40000"/>
                    </a:prstClr>
                  </a:outerShdw>
                </a:effectLst>
                <a:latin typeface="Calibri" pitchFamily="34" charset="0"/>
              </a:rPr>
              <a:t>It says she did not sleep well, so she must be tired, but I don’t see that word.  But I do see a word that means tired, the answer must be exhausted.</a:t>
            </a:r>
            <a:endParaRPr lang="en-US" sz="2800" dirty="0">
              <a:solidFill>
                <a:srgbClr val="800000"/>
              </a:solidFill>
              <a:effectLst>
                <a:outerShdw blurRad="50800" dist="38100" dir="2700000" algn="tl" rotWithShape="0">
                  <a:prstClr val="black">
                    <a:alpha val="40000"/>
                  </a:prstClr>
                </a:outerShdw>
              </a:effectLst>
              <a:latin typeface="Calibri" pitchFamily="34" charset="0"/>
            </a:endParaRPr>
          </a:p>
        </p:txBody>
      </p:sp>
      <p:sp>
        <p:nvSpPr>
          <p:cNvPr id="10" name="TextBox 9"/>
          <p:cNvSpPr txBox="1"/>
          <p:nvPr/>
        </p:nvSpPr>
        <p:spPr>
          <a:xfrm>
            <a:off x="228600" y="1524000"/>
            <a:ext cx="2438400" cy="3416320"/>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pPr algn="ctr"/>
            <a:r>
              <a:rPr lang="en-US" sz="2400" dirty="0" smtClean="0">
                <a:effectLst>
                  <a:outerShdw blurRad="50800" dist="38100" dir="2700000" algn="tl" rotWithShape="0">
                    <a:prstClr val="black">
                      <a:alpha val="40000"/>
                    </a:prstClr>
                  </a:outerShdw>
                </a:effectLst>
                <a:latin typeface="Calibri" pitchFamily="34" charset="0"/>
              </a:rPr>
              <a:t>Which word fits in the blank?</a:t>
            </a:r>
          </a:p>
          <a:p>
            <a:pPr algn="ctr">
              <a:lnSpc>
                <a:spcPct val="150000"/>
              </a:lnSpc>
            </a:pPr>
            <a:r>
              <a:rPr lang="en-US" sz="2400" dirty="0" smtClean="0">
                <a:effectLst>
                  <a:outerShdw blurRad="50800" dist="38100" dir="2700000" algn="tl" rotWithShape="0">
                    <a:prstClr val="black">
                      <a:alpha val="40000"/>
                    </a:prstClr>
                  </a:outerShdw>
                </a:effectLst>
                <a:latin typeface="Calibri" pitchFamily="34" charset="0"/>
              </a:rPr>
              <a:t>hungry</a:t>
            </a:r>
          </a:p>
          <a:p>
            <a:pPr algn="ctr">
              <a:lnSpc>
                <a:spcPct val="150000"/>
              </a:lnSpc>
            </a:pPr>
            <a:r>
              <a:rPr lang="en-US" sz="2400" dirty="0" smtClean="0">
                <a:effectLst>
                  <a:outerShdw blurRad="50800" dist="38100" dir="2700000" algn="tl" rotWithShape="0">
                    <a:prstClr val="black">
                      <a:alpha val="40000"/>
                    </a:prstClr>
                  </a:outerShdw>
                </a:effectLst>
                <a:latin typeface="Calibri" pitchFamily="34" charset="0"/>
              </a:rPr>
              <a:t>exhausted</a:t>
            </a:r>
          </a:p>
          <a:p>
            <a:pPr algn="ctr">
              <a:lnSpc>
                <a:spcPct val="150000"/>
              </a:lnSpc>
            </a:pPr>
            <a:r>
              <a:rPr lang="en-US" sz="2400" dirty="0" smtClean="0">
                <a:effectLst>
                  <a:outerShdw blurRad="50800" dist="38100" dir="2700000" algn="tl" rotWithShape="0">
                    <a:prstClr val="black">
                      <a:alpha val="40000"/>
                    </a:prstClr>
                  </a:outerShdw>
                </a:effectLst>
                <a:latin typeface="Calibri" pitchFamily="34" charset="0"/>
              </a:rPr>
              <a:t>energetic</a:t>
            </a:r>
          </a:p>
          <a:p>
            <a:pPr algn="ctr">
              <a:lnSpc>
                <a:spcPct val="150000"/>
              </a:lnSpc>
            </a:pPr>
            <a:r>
              <a:rPr lang="en-US" sz="2400" dirty="0" smtClean="0">
                <a:effectLst>
                  <a:outerShdw blurRad="50800" dist="38100" dir="2700000" algn="tl" rotWithShape="0">
                    <a:prstClr val="black">
                      <a:alpha val="40000"/>
                    </a:prstClr>
                  </a:outerShdw>
                </a:effectLst>
                <a:latin typeface="Calibri" pitchFamily="34" charset="0"/>
              </a:rPr>
              <a:t>smart</a:t>
            </a:r>
          </a:p>
          <a:p>
            <a:pPr algn="ctr"/>
            <a:endParaRPr lang="en-US" sz="2400" dirty="0">
              <a:effectLst>
                <a:outerShdw blurRad="50800" dist="38100" dir="2700000" algn="tl" rotWithShape="0">
                  <a:prstClr val="black">
                    <a:alpha val="40000"/>
                  </a:prstClr>
                </a:outerShdw>
              </a:effectLst>
              <a:latin typeface="Calibri" pitchFamily="34" charset="0"/>
            </a:endParaRPr>
          </a:p>
        </p:txBody>
      </p:sp>
      <p:sp>
        <p:nvSpPr>
          <p:cNvPr id="11" name="Rounded Rectangular Callout 10"/>
          <p:cNvSpPr/>
          <p:nvPr/>
        </p:nvSpPr>
        <p:spPr>
          <a:xfrm>
            <a:off x="3200400" y="5486400"/>
            <a:ext cx="4343400" cy="1371600"/>
          </a:xfrm>
          <a:prstGeom prst="wedgeRoundRectCallout">
            <a:avLst>
              <a:gd name="adj1" fmla="val 60287"/>
              <a:gd name="adj2" fmla="val -85069"/>
              <a:gd name="adj3" fmla="val 16667"/>
            </a:avLst>
          </a:prstGeom>
          <a:solidFill>
            <a:schemeClr val="bg1"/>
          </a:solidFill>
          <a:ln w="31750">
            <a:no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smtClean="0">
                <a:solidFill>
                  <a:srgbClr val="800000"/>
                </a:solidFill>
                <a:effectLst>
                  <a:outerShdw blurRad="50800" dist="38100" dir="2700000" algn="tl" rotWithShape="0">
                    <a:prstClr val="black">
                      <a:alpha val="40000"/>
                    </a:prstClr>
                  </a:outerShdw>
                </a:effectLst>
                <a:latin typeface="Calibri" pitchFamily="34" charset="0"/>
              </a:rPr>
              <a:t>Now let’s see if you can handle some on your own!</a:t>
            </a:r>
            <a:endParaRPr lang="en-US" sz="2800" dirty="0">
              <a:solidFill>
                <a:srgbClr val="800000"/>
              </a:solidFill>
              <a:effectLst>
                <a:outerShdw blurRad="50800" dist="38100" dir="2700000" algn="tl" rotWithShape="0">
                  <a:prstClr val="black">
                    <a:alpha val="40000"/>
                  </a:prstClr>
                </a:outerShdw>
              </a:effectLst>
              <a:latin typeface="Calibri" pitchFamily="34" charset="0"/>
            </a:endParaRPr>
          </a:p>
        </p:txBody>
      </p:sp>
      <p:pic>
        <p:nvPicPr>
          <p:cNvPr id="12" name="MS900388407[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8839200" y="6400800"/>
            <a:ext cx="304800" cy="304800"/>
          </a:xfrm>
          <a:prstGeom prst="rect">
            <a:avLst/>
          </a:prstGeom>
        </p:spPr>
      </p:pic>
    </p:spTree>
  </p:cSld>
  <p:clrMapOvr>
    <a:masterClrMapping/>
  </p:clrMapOvr>
  <p:transition xmlns:p14="http://schemas.microsoft.com/office/powerpoint/2010/main">
    <p:newsflash/>
    <p:sndAc>
      <p:stSnd>
        <p:snd r:embed="rId4"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5" presetClass="emph" presetSubtype="1" nodeType="withEffect">
                                  <p:stCondLst>
                                    <p:cond delay="0"/>
                                  </p:stCondLst>
                                  <p:childTnLst>
                                    <p:set>
                                      <p:cBhvr override="childStyle">
                                        <p:cTn id="23" dur="indefinite"/>
                                        <p:tgtEl>
                                          <p:spTgt spid="10">
                                            <p:txEl>
                                              <p:pRg st="2" end="2"/>
                                            </p:txEl>
                                          </p:spTgt>
                                        </p:tgtEl>
                                        <p:attrNameLst>
                                          <p:attrName>style.fontStyle</p:attrName>
                                        </p:attrNameLst>
                                      </p:cBhvr>
                                      <p:to>
                                        <p:strVal val="normal"/>
                                      </p:to>
                                    </p:set>
                                    <p:set>
                                      <p:cBhvr override="childStyle">
                                        <p:cTn id="24" dur="indefinite"/>
                                        <p:tgtEl>
                                          <p:spTgt spid="10">
                                            <p:txEl>
                                              <p:pRg st="2" end="2"/>
                                            </p:txEl>
                                          </p:spTgt>
                                        </p:tgtEl>
                                        <p:attrNameLst>
                                          <p:attrName>style.fontWeight</p:attrName>
                                        </p:attrNameLst>
                                      </p:cBhvr>
                                      <p:to>
                                        <p:strVal val="bold"/>
                                      </p:to>
                                    </p:set>
                                    <p:set>
                                      <p:cBhvr override="childStyle">
                                        <p:cTn id="25" dur="indefinite"/>
                                        <p:tgtEl>
                                          <p:spTgt spid="10">
                                            <p:txEl>
                                              <p:pRg st="2" end="2"/>
                                            </p:txEl>
                                          </p:spTgt>
                                        </p:tgtEl>
                                        <p:attrNameLst>
                                          <p:attrName>style.textDecorationUnderline</p:attrName>
                                        </p:attrNameLst>
                                      </p:cBhvr>
                                      <p:to>
                                        <p:strVal val="false"/>
                                      </p:to>
                                    </p:set>
                                  </p:childTnLst>
                                </p:cTn>
                              </p:par>
                              <p:par>
                                <p:cTn id="26" presetID="3" presetClass="emph" presetSubtype="2" fill="hold" nodeType="withEffect">
                                  <p:stCondLst>
                                    <p:cond delay="0"/>
                                  </p:stCondLst>
                                  <p:childTnLst>
                                    <p:animClr clrSpc="rgb" dir="cw">
                                      <p:cBhvr override="childStyle">
                                        <p:cTn id="27" dur="500" fill="hold"/>
                                        <p:tgtEl>
                                          <p:spTgt spid="10">
                                            <p:txEl>
                                              <p:pRg st="2" end="2"/>
                                            </p:txEl>
                                          </p:spTgt>
                                        </p:tgtEl>
                                        <p:attrNameLst>
                                          <p:attrName>style.color</p:attrName>
                                        </p:attrNameLst>
                                      </p:cBhvr>
                                      <p:to>
                                        <a:srgbClr val="B80000"/>
                                      </p:to>
                                    </p:animClr>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3"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just_the_facts_trs"/>
          <p:cNvPicPr>
            <a:picLocks noChangeAspect="1" noChangeArrowheads="1"/>
          </p:cNvPicPr>
          <p:nvPr/>
        </p:nvPicPr>
        <p:blipFill>
          <a:blip r:embed="rId3" cstate="print"/>
          <a:srcRect/>
          <a:stretch>
            <a:fillRect/>
          </a:stretch>
        </p:blipFill>
        <p:spPr>
          <a:xfrm>
            <a:off x="0" y="0"/>
            <a:ext cx="9144000" cy="6859364"/>
          </a:xfrm>
          <a:prstGeom prst="rect">
            <a:avLst/>
          </a:prstGeom>
          <a:noFill/>
          <a:ln/>
        </p:spPr>
      </p:pic>
      <p:sp>
        <p:nvSpPr>
          <p:cNvPr id="3" name="TextBox 2"/>
          <p:cNvSpPr txBox="1"/>
          <p:nvPr/>
        </p:nvSpPr>
        <p:spPr>
          <a:xfrm>
            <a:off x="152400" y="228600"/>
            <a:ext cx="8839200" cy="1200329"/>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r>
              <a:rPr lang="en-US" sz="3600" dirty="0" smtClean="0">
                <a:effectLst>
                  <a:outerShdw blurRad="50800" dist="38100" dir="2700000" algn="tl" rotWithShape="0">
                    <a:prstClr val="black">
                      <a:alpha val="40000"/>
                    </a:prstClr>
                  </a:outerShdw>
                </a:effectLst>
                <a:latin typeface="Calibri" pitchFamily="34" charset="0"/>
              </a:rPr>
              <a:t>The parrot was very ____________.  He could repeat words and do a dance in his cage.</a:t>
            </a:r>
            <a:endParaRPr lang="en-US" sz="3600" dirty="0">
              <a:effectLst>
                <a:outerShdw blurRad="50800" dist="38100" dir="2700000" algn="tl" rotWithShape="0">
                  <a:prstClr val="black">
                    <a:alpha val="40000"/>
                  </a:prstClr>
                </a:outerShdw>
              </a:effectLst>
              <a:latin typeface="Calibri" pitchFamily="34" charset="0"/>
            </a:endParaRPr>
          </a:p>
        </p:txBody>
      </p:sp>
      <p:pic>
        <p:nvPicPr>
          <p:cNvPr id="6" name="Picture 5" descr="detective_writing_hg_clr.gif"/>
          <p:cNvPicPr>
            <a:picLocks noChangeAspect="1"/>
          </p:cNvPicPr>
          <p:nvPr/>
        </p:nvPicPr>
        <p:blipFill>
          <a:blip r:embed="rId4" cstate="print"/>
          <a:stretch>
            <a:fillRect/>
          </a:stretch>
        </p:blipFill>
        <p:spPr>
          <a:xfrm>
            <a:off x="7296150" y="4086225"/>
            <a:ext cx="1847850" cy="2771775"/>
          </a:xfrm>
          <a:prstGeom prst="rect">
            <a:avLst/>
          </a:prstGeom>
        </p:spPr>
      </p:pic>
      <p:sp>
        <p:nvSpPr>
          <p:cNvPr id="7" name="Rounded Rectangular Callout 6"/>
          <p:cNvSpPr/>
          <p:nvPr/>
        </p:nvSpPr>
        <p:spPr>
          <a:xfrm>
            <a:off x="1905000" y="5638800"/>
            <a:ext cx="5562600" cy="990600"/>
          </a:xfrm>
          <a:prstGeom prst="wedgeRoundRectCallout">
            <a:avLst>
              <a:gd name="adj1" fmla="val 59211"/>
              <a:gd name="adj2" fmla="val -107373"/>
              <a:gd name="adj3" fmla="val 16667"/>
            </a:avLst>
          </a:prstGeom>
          <a:solidFill>
            <a:schemeClr val="bg1"/>
          </a:solidFill>
          <a:ln w="31750">
            <a:no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smtClean="0">
                <a:solidFill>
                  <a:srgbClr val="800000"/>
                </a:solidFill>
                <a:effectLst>
                  <a:outerShdw blurRad="50800" dist="38100" dir="2700000" algn="tl" rotWithShape="0">
                    <a:prstClr val="black">
                      <a:alpha val="40000"/>
                    </a:prstClr>
                  </a:outerShdw>
                </a:effectLst>
                <a:latin typeface="Calibri" pitchFamily="34" charset="0"/>
              </a:rPr>
              <a:t>Remember…the word has to make sense in the sentence.</a:t>
            </a:r>
            <a:endParaRPr lang="en-US" sz="2800" dirty="0">
              <a:solidFill>
                <a:srgbClr val="800000"/>
              </a:solidFill>
              <a:effectLst>
                <a:outerShdw blurRad="50800" dist="38100" dir="2700000" algn="tl" rotWithShape="0">
                  <a:prstClr val="black">
                    <a:alpha val="40000"/>
                  </a:prstClr>
                </a:outerShdw>
              </a:effectLst>
              <a:latin typeface="Calibri" pitchFamily="34" charset="0"/>
            </a:endParaRPr>
          </a:p>
        </p:txBody>
      </p:sp>
      <p:sp>
        <p:nvSpPr>
          <p:cNvPr id="9" name="Rounded Rectangular Callout 8"/>
          <p:cNvSpPr/>
          <p:nvPr/>
        </p:nvSpPr>
        <p:spPr>
          <a:xfrm>
            <a:off x="914400" y="5105400"/>
            <a:ext cx="6705600" cy="1752600"/>
          </a:xfrm>
          <a:prstGeom prst="wedgeRoundRectCallout">
            <a:avLst>
              <a:gd name="adj1" fmla="val 58950"/>
              <a:gd name="adj2" fmla="val -57556"/>
              <a:gd name="adj3" fmla="val 16667"/>
            </a:avLst>
          </a:prstGeom>
          <a:solidFill>
            <a:schemeClr val="bg1"/>
          </a:solidFill>
          <a:ln w="31750">
            <a:no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smtClean="0">
                <a:solidFill>
                  <a:srgbClr val="800000"/>
                </a:solidFill>
                <a:effectLst>
                  <a:outerShdw blurRad="50800" dist="38100" dir="2700000" algn="tl" rotWithShape="0">
                    <a:prstClr val="black">
                      <a:alpha val="40000"/>
                    </a:prstClr>
                  </a:outerShdw>
                </a:effectLst>
                <a:latin typeface="Calibri" pitchFamily="34" charset="0"/>
              </a:rPr>
              <a:t>The sentences say that he can repeat words and dance.  He must be pretty smart if he can do those things. So, which word?</a:t>
            </a:r>
            <a:endParaRPr lang="en-US" sz="2800" dirty="0">
              <a:solidFill>
                <a:srgbClr val="800000"/>
              </a:solidFill>
              <a:effectLst>
                <a:outerShdw blurRad="50800" dist="38100" dir="2700000" algn="tl" rotWithShape="0">
                  <a:prstClr val="black">
                    <a:alpha val="40000"/>
                  </a:prstClr>
                </a:outerShdw>
              </a:effectLst>
              <a:latin typeface="Calibri" pitchFamily="34" charset="0"/>
            </a:endParaRPr>
          </a:p>
        </p:txBody>
      </p:sp>
      <p:sp>
        <p:nvSpPr>
          <p:cNvPr id="10" name="TextBox 9"/>
          <p:cNvSpPr txBox="1"/>
          <p:nvPr/>
        </p:nvSpPr>
        <p:spPr>
          <a:xfrm>
            <a:off x="152400" y="1600200"/>
            <a:ext cx="2438400" cy="3416320"/>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pPr algn="ctr"/>
            <a:r>
              <a:rPr lang="en-US" sz="2400" dirty="0" smtClean="0">
                <a:effectLst>
                  <a:outerShdw blurRad="50800" dist="38100" dir="2700000" algn="tl" rotWithShape="0">
                    <a:prstClr val="black">
                      <a:alpha val="40000"/>
                    </a:prstClr>
                  </a:outerShdw>
                </a:effectLst>
                <a:latin typeface="Calibri" pitchFamily="34" charset="0"/>
              </a:rPr>
              <a:t>Which word fits in the blank?</a:t>
            </a:r>
          </a:p>
          <a:p>
            <a:pPr algn="ctr">
              <a:lnSpc>
                <a:spcPct val="150000"/>
              </a:lnSpc>
            </a:pPr>
            <a:r>
              <a:rPr lang="en-US" sz="2400" dirty="0" smtClean="0">
                <a:effectLst>
                  <a:outerShdw blurRad="50800" dist="38100" dir="2700000" algn="tl" rotWithShape="0">
                    <a:prstClr val="black">
                      <a:alpha val="40000"/>
                    </a:prstClr>
                  </a:outerShdw>
                </a:effectLst>
                <a:latin typeface="Calibri" pitchFamily="34" charset="0"/>
              </a:rPr>
              <a:t>forgetful</a:t>
            </a:r>
          </a:p>
          <a:p>
            <a:pPr algn="ctr">
              <a:lnSpc>
                <a:spcPct val="150000"/>
              </a:lnSpc>
            </a:pPr>
            <a:r>
              <a:rPr lang="en-US" sz="2400" dirty="0" smtClean="0">
                <a:effectLst>
                  <a:outerShdw blurRad="50800" dist="38100" dir="2700000" algn="tl" rotWithShape="0">
                    <a:prstClr val="black">
                      <a:alpha val="40000"/>
                    </a:prstClr>
                  </a:outerShdw>
                </a:effectLst>
                <a:latin typeface="Calibri" pitchFamily="34" charset="0"/>
              </a:rPr>
              <a:t>sneaky</a:t>
            </a:r>
          </a:p>
          <a:p>
            <a:pPr algn="ctr">
              <a:lnSpc>
                <a:spcPct val="150000"/>
              </a:lnSpc>
            </a:pPr>
            <a:r>
              <a:rPr lang="en-US" sz="2400" dirty="0" smtClean="0">
                <a:effectLst>
                  <a:outerShdw blurRad="50800" dist="38100" dir="2700000" algn="tl" rotWithShape="0">
                    <a:prstClr val="black">
                      <a:alpha val="40000"/>
                    </a:prstClr>
                  </a:outerShdw>
                </a:effectLst>
                <a:latin typeface="Calibri" pitchFamily="34" charset="0"/>
              </a:rPr>
              <a:t>beautiful</a:t>
            </a:r>
          </a:p>
          <a:p>
            <a:pPr algn="ctr">
              <a:lnSpc>
                <a:spcPct val="150000"/>
              </a:lnSpc>
            </a:pPr>
            <a:r>
              <a:rPr lang="en-US" sz="2400" dirty="0" smtClean="0">
                <a:effectLst>
                  <a:outerShdw blurRad="50800" dist="38100" dir="2700000" algn="tl" rotWithShape="0">
                    <a:prstClr val="black">
                      <a:alpha val="40000"/>
                    </a:prstClr>
                  </a:outerShdw>
                </a:effectLst>
                <a:latin typeface="Calibri" pitchFamily="34" charset="0"/>
              </a:rPr>
              <a:t>intelligent</a:t>
            </a:r>
          </a:p>
          <a:p>
            <a:pPr algn="ctr"/>
            <a:endParaRPr lang="en-US" sz="2400" dirty="0">
              <a:effectLst>
                <a:outerShdw blurRad="50800" dist="38100" dir="2700000" algn="tl" rotWithShape="0">
                  <a:prstClr val="black">
                    <a:alpha val="40000"/>
                  </a:prstClr>
                </a:outerShdw>
              </a:effectLst>
              <a:latin typeface="Calibri" pitchFamily="34" charset="0"/>
            </a:endParaRPr>
          </a:p>
        </p:txBody>
      </p:sp>
      <p:sp>
        <p:nvSpPr>
          <p:cNvPr id="11" name="Rounded Rectangular Callout 10"/>
          <p:cNvSpPr/>
          <p:nvPr/>
        </p:nvSpPr>
        <p:spPr>
          <a:xfrm>
            <a:off x="2895600" y="5486400"/>
            <a:ext cx="4724400" cy="990600"/>
          </a:xfrm>
          <a:prstGeom prst="wedgeRoundRectCallout">
            <a:avLst>
              <a:gd name="adj1" fmla="val 60287"/>
              <a:gd name="adj2" fmla="val -98256"/>
              <a:gd name="adj3" fmla="val 16667"/>
            </a:avLst>
          </a:prstGeom>
          <a:solidFill>
            <a:schemeClr val="bg1"/>
          </a:solidFill>
          <a:ln w="31750">
            <a:no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smtClean="0">
                <a:solidFill>
                  <a:srgbClr val="800000"/>
                </a:solidFill>
                <a:effectLst>
                  <a:outerShdw blurRad="50800" dist="38100" dir="2700000" algn="tl" rotWithShape="0">
                    <a:prstClr val="black">
                      <a:alpha val="40000"/>
                    </a:prstClr>
                  </a:outerShdw>
                </a:effectLst>
                <a:latin typeface="Calibri" pitchFamily="34" charset="0"/>
              </a:rPr>
              <a:t>Well done young detectives! Keep working hard!</a:t>
            </a:r>
            <a:endParaRPr lang="en-US" sz="2800" dirty="0">
              <a:solidFill>
                <a:srgbClr val="800000"/>
              </a:solidFill>
              <a:effectLst>
                <a:outerShdw blurRad="50800" dist="38100" dir="2700000" algn="tl" rotWithShape="0">
                  <a:prstClr val="black">
                    <a:alpha val="40000"/>
                  </a:prstClr>
                </a:outerShdw>
              </a:effectLst>
              <a:latin typeface="Calibri" pitchFamily="34" charset="0"/>
            </a:endParaRPr>
          </a:p>
        </p:txBody>
      </p:sp>
      <p:pic>
        <p:nvPicPr>
          <p:cNvPr id="12" name="Picture 11" descr="red_parrot_on_perch_hg_clr.gif"/>
          <p:cNvPicPr>
            <a:picLocks noChangeAspect="1"/>
          </p:cNvPicPr>
          <p:nvPr/>
        </p:nvPicPr>
        <p:blipFill>
          <a:blip r:embed="rId5" cstate="print"/>
          <a:stretch>
            <a:fillRect/>
          </a:stretch>
        </p:blipFill>
        <p:spPr>
          <a:xfrm>
            <a:off x="3124200" y="1371600"/>
            <a:ext cx="2971800" cy="3467100"/>
          </a:xfrm>
          <a:prstGeom prst="rect">
            <a:avLst/>
          </a:prstGeom>
        </p:spPr>
      </p:pic>
    </p:spTree>
  </p:cSld>
  <p:clrMapOvr>
    <a:masterClrMapping/>
  </p:clrMapOvr>
  <p:transition xmlns:p14="http://schemas.microsoft.com/office/powerpoint/2010/main">
    <p:newsflash/>
    <p:sndAc>
      <p:stSnd>
        <p:snd r:embed="rId2"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5" presetClass="emph" presetSubtype="1" nodeType="withEffect">
                                  <p:stCondLst>
                                    <p:cond delay="0"/>
                                  </p:stCondLst>
                                  <p:childTnLst>
                                    <p:set>
                                      <p:cBhvr override="childStyle">
                                        <p:cTn id="23" dur="indefinite"/>
                                        <p:tgtEl>
                                          <p:spTgt spid="10">
                                            <p:txEl>
                                              <p:pRg st="4" end="4"/>
                                            </p:txEl>
                                          </p:spTgt>
                                        </p:tgtEl>
                                        <p:attrNameLst>
                                          <p:attrName>style.fontStyle</p:attrName>
                                        </p:attrNameLst>
                                      </p:cBhvr>
                                      <p:to>
                                        <p:strVal val="normal"/>
                                      </p:to>
                                    </p:set>
                                    <p:set>
                                      <p:cBhvr override="childStyle">
                                        <p:cTn id="24" dur="indefinite"/>
                                        <p:tgtEl>
                                          <p:spTgt spid="10">
                                            <p:txEl>
                                              <p:pRg st="4" end="4"/>
                                            </p:txEl>
                                          </p:spTgt>
                                        </p:tgtEl>
                                        <p:attrNameLst>
                                          <p:attrName>style.fontWeight</p:attrName>
                                        </p:attrNameLst>
                                      </p:cBhvr>
                                      <p:to>
                                        <p:strVal val="bold"/>
                                      </p:to>
                                    </p:set>
                                    <p:set>
                                      <p:cBhvr override="childStyle">
                                        <p:cTn id="25" dur="indefinite"/>
                                        <p:tgtEl>
                                          <p:spTgt spid="10">
                                            <p:txEl>
                                              <p:pRg st="4" end="4"/>
                                            </p:txEl>
                                          </p:spTgt>
                                        </p:tgtEl>
                                        <p:attrNameLst>
                                          <p:attrName>style.textDecorationUnderline</p:attrName>
                                        </p:attrNameLst>
                                      </p:cBhvr>
                                      <p:to>
                                        <p:strVal val="false"/>
                                      </p:to>
                                    </p:set>
                                  </p:childTnLst>
                                </p:cTn>
                              </p:par>
                              <p:par>
                                <p:cTn id="26" presetID="3" presetClass="emph" presetSubtype="2" fill="hold" nodeType="withEffect">
                                  <p:stCondLst>
                                    <p:cond delay="0"/>
                                  </p:stCondLst>
                                  <p:childTnLst>
                                    <p:animClr clrSpc="rgb" dir="cw">
                                      <p:cBhvr override="childStyle">
                                        <p:cTn id="27" dur="500" fill="hold"/>
                                        <p:tgtEl>
                                          <p:spTgt spid="10">
                                            <p:txEl>
                                              <p:pRg st="4" end="4"/>
                                            </p:txEl>
                                          </p:spTgt>
                                        </p:tgtEl>
                                        <p:attrNameLst>
                                          <p:attrName>style.color</p:attrName>
                                        </p:attrNameLst>
                                      </p:cBhvr>
                                      <p:to>
                                        <a:srgbClr val="B80000"/>
                                      </p:to>
                                    </p:animClr>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just_the_facts_trs"/>
          <p:cNvPicPr>
            <a:picLocks noChangeAspect="1" noChangeArrowheads="1"/>
          </p:cNvPicPr>
          <p:nvPr/>
        </p:nvPicPr>
        <p:blipFill>
          <a:blip r:embed="rId2" cstate="print"/>
          <a:srcRect/>
          <a:stretch>
            <a:fillRect/>
          </a:stretch>
        </p:blipFill>
        <p:spPr>
          <a:xfrm>
            <a:off x="0" y="0"/>
            <a:ext cx="9144000" cy="6859364"/>
          </a:xfrm>
          <a:prstGeom prst="rect">
            <a:avLst/>
          </a:prstGeom>
          <a:noFill/>
          <a:ln/>
        </p:spPr>
      </p:pic>
      <p:sp>
        <p:nvSpPr>
          <p:cNvPr id="3" name="TextBox 2"/>
          <p:cNvSpPr txBox="1"/>
          <p:nvPr/>
        </p:nvSpPr>
        <p:spPr>
          <a:xfrm>
            <a:off x="152400" y="228600"/>
            <a:ext cx="8839200" cy="1200329"/>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r>
              <a:rPr lang="en-US" sz="3600" dirty="0" smtClean="0">
                <a:effectLst>
                  <a:outerShdw blurRad="50800" dist="38100" dir="2700000" algn="tl" rotWithShape="0">
                    <a:prstClr val="black">
                      <a:alpha val="40000"/>
                    </a:prstClr>
                  </a:outerShdw>
                </a:effectLst>
                <a:latin typeface="Calibri" pitchFamily="34" charset="0"/>
              </a:rPr>
              <a:t>Ling is </a:t>
            </a:r>
            <a:r>
              <a:rPr lang="en-US" sz="3600" dirty="0" smtClean="0">
                <a:latin typeface="Calibri" pitchFamily="34" charset="0"/>
              </a:rPr>
              <a:t>a </a:t>
            </a:r>
            <a:r>
              <a:rPr lang="en-US" sz="3600" b="1" dirty="0" smtClean="0">
                <a:latin typeface="Calibri" pitchFamily="34" charset="0"/>
              </a:rPr>
              <a:t>_______</a:t>
            </a:r>
            <a:r>
              <a:rPr lang="en-US" sz="3600" dirty="0" smtClean="0">
                <a:latin typeface="Calibri" pitchFamily="34" charset="0"/>
              </a:rPr>
              <a:t> </a:t>
            </a:r>
            <a:r>
              <a:rPr lang="en-US" sz="3600" dirty="0" smtClean="0">
                <a:effectLst>
                  <a:outerShdw blurRad="50800" dist="38100" dir="2700000" algn="tl" rotWithShape="0">
                    <a:prstClr val="black">
                      <a:alpha val="40000"/>
                    </a:prstClr>
                  </a:outerShdw>
                </a:effectLst>
                <a:latin typeface="Calibri" pitchFamily="34" charset="0"/>
              </a:rPr>
              <a:t>piano player.  She has only had five lessons from her piano teacher.</a:t>
            </a:r>
            <a:endParaRPr lang="en-US" sz="3600" dirty="0">
              <a:effectLst>
                <a:outerShdw blurRad="50800" dist="38100" dir="2700000" algn="tl" rotWithShape="0">
                  <a:prstClr val="black">
                    <a:alpha val="40000"/>
                  </a:prstClr>
                </a:outerShdw>
              </a:effectLst>
              <a:latin typeface="Calibri" pitchFamily="34" charset="0"/>
            </a:endParaRPr>
          </a:p>
        </p:txBody>
      </p:sp>
      <p:pic>
        <p:nvPicPr>
          <p:cNvPr id="6" name="Picture 5" descr="detective_writing_hg_clr.gif"/>
          <p:cNvPicPr>
            <a:picLocks noChangeAspect="1"/>
          </p:cNvPicPr>
          <p:nvPr/>
        </p:nvPicPr>
        <p:blipFill>
          <a:blip r:embed="rId3" cstate="print"/>
          <a:stretch>
            <a:fillRect/>
          </a:stretch>
        </p:blipFill>
        <p:spPr>
          <a:xfrm>
            <a:off x="7296150" y="4086225"/>
            <a:ext cx="1847850" cy="2771775"/>
          </a:xfrm>
          <a:prstGeom prst="rect">
            <a:avLst/>
          </a:prstGeom>
        </p:spPr>
      </p:pic>
      <p:sp>
        <p:nvSpPr>
          <p:cNvPr id="9" name="Rounded Rectangular Callout 8"/>
          <p:cNvSpPr/>
          <p:nvPr/>
        </p:nvSpPr>
        <p:spPr>
          <a:xfrm>
            <a:off x="838200" y="5105400"/>
            <a:ext cx="6705600" cy="1752600"/>
          </a:xfrm>
          <a:prstGeom prst="wedgeRoundRectCallout">
            <a:avLst>
              <a:gd name="adj1" fmla="val 58950"/>
              <a:gd name="adj2" fmla="val -57556"/>
              <a:gd name="adj3" fmla="val 16667"/>
            </a:avLst>
          </a:prstGeom>
          <a:solidFill>
            <a:schemeClr val="bg1"/>
          </a:solidFill>
          <a:ln w="31750">
            <a:no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smtClean="0">
                <a:solidFill>
                  <a:srgbClr val="800000"/>
                </a:solidFill>
                <a:effectLst>
                  <a:outerShdw blurRad="50800" dist="38100" dir="2700000" algn="tl" rotWithShape="0">
                    <a:prstClr val="black">
                      <a:alpha val="40000"/>
                    </a:prstClr>
                  </a:outerShdw>
                </a:effectLst>
                <a:latin typeface="Calibri" pitchFamily="34" charset="0"/>
              </a:rPr>
              <a:t>Well…it says that Ling has only had five lessons, so I think that she is still learning to play the piano. What is the right word?</a:t>
            </a:r>
            <a:endParaRPr lang="en-US" sz="2800" dirty="0">
              <a:solidFill>
                <a:srgbClr val="800000"/>
              </a:solidFill>
              <a:effectLst>
                <a:outerShdw blurRad="50800" dist="38100" dir="2700000" algn="tl" rotWithShape="0">
                  <a:prstClr val="black">
                    <a:alpha val="40000"/>
                  </a:prstClr>
                </a:outerShdw>
              </a:effectLst>
              <a:latin typeface="Calibri" pitchFamily="34" charset="0"/>
            </a:endParaRPr>
          </a:p>
        </p:txBody>
      </p:sp>
      <p:sp>
        <p:nvSpPr>
          <p:cNvPr id="10" name="TextBox 9"/>
          <p:cNvSpPr txBox="1"/>
          <p:nvPr/>
        </p:nvSpPr>
        <p:spPr>
          <a:xfrm>
            <a:off x="152400" y="1600200"/>
            <a:ext cx="2438400" cy="3416320"/>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pPr algn="ctr"/>
            <a:r>
              <a:rPr lang="en-US" sz="2400" dirty="0" smtClean="0">
                <a:effectLst>
                  <a:outerShdw blurRad="50800" dist="38100" dir="2700000" algn="tl" rotWithShape="0">
                    <a:prstClr val="black">
                      <a:alpha val="40000"/>
                    </a:prstClr>
                  </a:outerShdw>
                </a:effectLst>
                <a:latin typeface="Calibri" pitchFamily="34" charset="0"/>
              </a:rPr>
              <a:t>Which word fits in the blank?</a:t>
            </a:r>
          </a:p>
          <a:p>
            <a:pPr algn="ctr">
              <a:lnSpc>
                <a:spcPct val="150000"/>
              </a:lnSpc>
            </a:pPr>
            <a:r>
              <a:rPr lang="en-US" sz="2400" dirty="0" smtClean="0">
                <a:effectLst>
                  <a:outerShdw blurRad="50800" dist="38100" dir="2700000" algn="tl" rotWithShape="0">
                    <a:prstClr val="black">
                      <a:alpha val="40000"/>
                    </a:prstClr>
                  </a:outerShdw>
                </a:effectLst>
                <a:latin typeface="Calibri" pitchFamily="34" charset="0"/>
              </a:rPr>
              <a:t>skilled</a:t>
            </a:r>
          </a:p>
          <a:p>
            <a:pPr algn="ctr">
              <a:lnSpc>
                <a:spcPct val="150000"/>
              </a:lnSpc>
            </a:pPr>
            <a:r>
              <a:rPr lang="en-US" sz="2400" dirty="0" smtClean="0">
                <a:effectLst>
                  <a:outerShdw blurRad="50800" dist="38100" dir="2700000" algn="tl" rotWithShape="0">
                    <a:prstClr val="black">
                      <a:alpha val="40000"/>
                    </a:prstClr>
                  </a:outerShdw>
                </a:effectLst>
                <a:latin typeface="Calibri" pitchFamily="34" charset="0"/>
              </a:rPr>
              <a:t>professional</a:t>
            </a:r>
          </a:p>
          <a:p>
            <a:pPr algn="ctr">
              <a:lnSpc>
                <a:spcPct val="150000"/>
              </a:lnSpc>
            </a:pPr>
            <a:r>
              <a:rPr lang="en-US" sz="2400" dirty="0" smtClean="0">
                <a:effectLst>
                  <a:outerShdw blurRad="50800" dist="38100" dir="2700000" algn="tl" rotWithShape="0">
                    <a:prstClr val="black">
                      <a:alpha val="40000"/>
                    </a:prstClr>
                  </a:outerShdw>
                </a:effectLst>
                <a:latin typeface="Calibri" pitchFamily="34" charset="0"/>
              </a:rPr>
              <a:t>beginner</a:t>
            </a:r>
          </a:p>
          <a:p>
            <a:pPr algn="ctr">
              <a:lnSpc>
                <a:spcPct val="150000"/>
              </a:lnSpc>
            </a:pPr>
            <a:r>
              <a:rPr lang="en-US" sz="2400" dirty="0" smtClean="0">
                <a:effectLst>
                  <a:outerShdw blurRad="50800" dist="38100" dir="2700000" algn="tl" rotWithShape="0">
                    <a:prstClr val="black">
                      <a:alpha val="40000"/>
                    </a:prstClr>
                  </a:outerShdw>
                </a:effectLst>
                <a:latin typeface="Calibri" pitchFamily="34" charset="0"/>
              </a:rPr>
              <a:t>excellent</a:t>
            </a:r>
          </a:p>
          <a:p>
            <a:pPr algn="ctr"/>
            <a:endParaRPr lang="en-US" sz="2400" dirty="0">
              <a:effectLst>
                <a:outerShdw blurRad="50800" dist="38100" dir="2700000" algn="tl" rotWithShape="0">
                  <a:prstClr val="black">
                    <a:alpha val="40000"/>
                  </a:prstClr>
                </a:outerShdw>
              </a:effectLst>
              <a:latin typeface="Calibri" pitchFamily="34" charset="0"/>
            </a:endParaRPr>
          </a:p>
        </p:txBody>
      </p:sp>
      <p:pic>
        <p:nvPicPr>
          <p:cNvPr id="13" name="Picture 12" descr="ling_playing_piano_hg_clr.gif"/>
          <p:cNvPicPr>
            <a:picLocks noChangeAspect="1"/>
          </p:cNvPicPr>
          <p:nvPr/>
        </p:nvPicPr>
        <p:blipFill>
          <a:blip r:embed="rId4" cstate="print"/>
          <a:stretch>
            <a:fillRect/>
          </a:stretch>
        </p:blipFill>
        <p:spPr>
          <a:xfrm>
            <a:off x="2514600" y="1828800"/>
            <a:ext cx="4589614" cy="2871787"/>
          </a:xfrm>
          <a:prstGeom prst="rect">
            <a:avLst/>
          </a:prstGeom>
        </p:spPr>
      </p:pic>
    </p:spTree>
  </p:cSld>
  <p:clrMapOvr>
    <a:masterClrMapping/>
  </p:clrMapOvr>
  <p:transition xmlns:p14="http://schemas.microsoft.com/office/powerpoint/2010/main">
    <p:newsfla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3" presetClass="emph" presetSubtype="2" fill="hold" nodeType="withEffect">
                                  <p:stCondLst>
                                    <p:cond delay="0"/>
                                  </p:stCondLst>
                                  <p:childTnLst>
                                    <p:animClr clrSpc="rgb" dir="cw">
                                      <p:cBhvr override="childStyle">
                                        <p:cTn id="14" dur="500" fill="hold"/>
                                        <p:tgtEl>
                                          <p:spTgt spid="10">
                                            <p:txEl>
                                              <p:pRg st="3" end="3"/>
                                            </p:txEl>
                                          </p:spTgt>
                                        </p:tgtEl>
                                        <p:attrNameLst>
                                          <p:attrName>style.color</p:attrName>
                                        </p:attrNameLst>
                                      </p:cBhvr>
                                      <p:to>
                                        <a:srgbClr val="AC0000"/>
                                      </p:to>
                                    </p:animClr>
                                  </p:childTnLst>
                                </p:cTn>
                              </p:par>
                              <p:par>
                                <p:cTn id="15" presetID="5" presetClass="emph" presetSubtype="1" nodeType="withEffect">
                                  <p:stCondLst>
                                    <p:cond delay="0"/>
                                  </p:stCondLst>
                                  <p:childTnLst>
                                    <p:set>
                                      <p:cBhvr override="childStyle">
                                        <p:cTn id="16" dur="indefinite"/>
                                        <p:tgtEl>
                                          <p:spTgt spid="10">
                                            <p:txEl>
                                              <p:pRg st="3" end="3"/>
                                            </p:txEl>
                                          </p:spTgt>
                                        </p:tgtEl>
                                        <p:attrNameLst>
                                          <p:attrName>style.fontStyle</p:attrName>
                                        </p:attrNameLst>
                                      </p:cBhvr>
                                      <p:to>
                                        <p:strVal val="normal"/>
                                      </p:to>
                                    </p:set>
                                    <p:set>
                                      <p:cBhvr override="childStyle">
                                        <p:cTn id="17" dur="indefinite"/>
                                        <p:tgtEl>
                                          <p:spTgt spid="10">
                                            <p:txEl>
                                              <p:pRg st="3" end="3"/>
                                            </p:txEl>
                                          </p:spTgt>
                                        </p:tgtEl>
                                        <p:attrNameLst>
                                          <p:attrName>style.fontWeight</p:attrName>
                                        </p:attrNameLst>
                                      </p:cBhvr>
                                      <p:to>
                                        <p:strVal val="bold"/>
                                      </p:to>
                                    </p:set>
                                    <p:set>
                                      <p:cBhvr override="childStyle">
                                        <p:cTn id="18" dur="indefinite"/>
                                        <p:tgtEl>
                                          <p:spTgt spid="10">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just_the_facts_trs"/>
          <p:cNvPicPr>
            <a:picLocks noChangeAspect="1" noChangeArrowheads="1"/>
          </p:cNvPicPr>
          <p:nvPr/>
        </p:nvPicPr>
        <p:blipFill>
          <a:blip r:embed="rId3" cstate="print"/>
          <a:srcRect/>
          <a:stretch>
            <a:fillRect/>
          </a:stretch>
        </p:blipFill>
        <p:spPr>
          <a:xfrm>
            <a:off x="0" y="0"/>
            <a:ext cx="9144000" cy="6859364"/>
          </a:xfrm>
          <a:prstGeom prst="rect">
            <a:avLst/>
          </a:prstGeom>
          <a:noFill/>
          <a:ln/>
        </p:spPr>
      </p:pic>
      <p:sp>
        <p:nvSpPr>
          <p:cNvPr id="3" name="TextBox 2"/>
          <p:cNvSpPr txBox="1"/>
          <p:nvPr/>
        </p:nvSpPr>
        <p:spPr>
          <a:xfrm>
            <a:off x="152400" y="228600"/>
            <a:ext cx="8839200" cy="1200329"/>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r>
              <a:rPr lang="en-US" sz="3600" dirty="0" smtClean="0">
                <a:effectLst>
                  <a:outerShdw blurRad="50800" dist="38100" dir="2700000" algn="tl" rotWithShape="0">
                    <a:prstClr val="black">
                      <a:alpha val="40000"/>
                    </a:prstClr>
                  </a:outerShdw>
                </a:effectLst>
                <a:latin typeface="Calibri" pitchFamily="34" charset="0"/>
              </a:rPr>
              <a:t>Jacob was very _______of his brother’s cool new toy robot. He wanted one too.</a:t>
            </a:r>
            <a:endParaRPr lang="en-US" sz="3600" dirty="0">
              <a:effectLst>
                <a:outerShdw blurRad="50800" dist="38100" dir="2700000" algn="tl" rotWithShape="0">
                  <a:prstClr val="black">
                    <a:alpha val="40000"/>
                  </a:prstClr>
                </a:outerShdw>
              </a:effectLst>
              <a:latin typeface="Calibri" pitchFamily="34" charset="0"/>
            </a:endParaRPr>
          </a:p>
        </p:txBody>
      </p:sp>
      <p:pic>
        <p:nvPicPr>
          <p:cNvPr id="6" name="Picture 5" descr="detective_writing_hg_clr.gif"/>
          <p:cNvPicPr>
            <a:picLocks noChangeAspect="1"/>
          </p:cNvPicPr>
          <p:nvPr/>
        </p:nvPicPr>
        <p:blipFill>
          <a:blip r:embed="rId4" cstate="print"/>
          <a:stretch>
            <a:fillRect/>
          </a:stretch>
        </p:blipFill>
        <p:spPr>
          <a:xfrm>
            <a:off x="7296150" y="4086225"/>
            <a:ext cx="1847850" cy="2771775"/>
          </a:xfrm>
          <a:prstGeom prst="rect">
            <a:avLst/>
          </a:prstGeom>
        </p:spPr>
      </p:pic>
      <p:sp>
        <p:nvSpPr>
          <p:cNvPr id="9" name="Rounded Rectangular Callout 8"/>
          <p:cNvSpPr/>
          <p:nvPr/>
        </p:nvSpPr>
        <p:spPr>
          <a:xfrm>
            <a:off x="838200" y="5334000"/>
            <a:ext cx="6705600" cy="1524000"/>
          </a:xfrm>
          <a:prstGeom prst="wedgeRoundRectCallout">
            <a:avLst>
              <a:gd name="adj1" fmla="val 58301"/>
              <a:gd name="adj2" fmla="val -75651"/>
              <a:gd name="adj3" fmla="val 16667"/>
            </a:avLst>
          </a:prstGeom>
          <a:solidFill>
            <a:schemeClr val="bg1"/>
          </a:solidFill>
          <a:ln w="31750">
            <a:no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smtClean="0">
                <a:solidFill>
                  <a:srgbClr val="800000"/>
                </a:solidFill>
                <a:effectLst>
                  <a:outerShdw blurRad="50800" dist="38100" dir="2700000" algn="tl" rotWithShape="0">
                    <a:prstClr val="black">
                      <a:alpha val="40000"/>
                    </a:prstClr>
                  </a:outerShdw>
                </a:effectLst>
                <a:latin typeface="Calibri" pitchFamily="34" charset="0"/>
              </a:rPr>
              <a:t>I think your are ready to tackle some of these on your own now, without any help from me! What’s the right word?</a:t>
            </a:r>
            <a:endParaRPr lang="en-US" sz="2800" dirty="0">
              <a:solidFill>
                <a:srgbClr val="800000"/>
              </a:solidFill>
              <a:effectLst>
                <a:outerShdw blurRad="50800" dist="38100" dir="2700000" algn="tl" rotWithShape="0">
                  <a:prstClr val="black">
                    <a:alpha val="40000"/>
                  </a:prstClr>
                </a:outerShdw>
              </a:effectLst>
              <a:latin typeface="Calibri" pitchFamily="34" charset="0"/>
            </a:endParaRPr>
          </a:p>
        </p:txBody>
      </p:sp>
      <p:sp>
        <p:nvSpPr>
          <p:cNvPr id="10" name="TextBox 9"/>
          <p:cNvSpPr txBox="1"/>
          <p:nvPr/>
        </p:nvSpPr>
        <p:spPr>
          <a:xfrm>
            <a:off x="152400" y="1600200"/>
            <a:ext cx="2438400" cy="3416320"/>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pPr algn="ctr"/>
            <a:r>
              <a:rPr lang="en-US" sz="2400" dirty="0" smtClean="0">
                <a:effectLst>
                  <a:outerShdw blurRad="50800" dist="38100" dir="2700000" algn="tl" rotWithShape="0">
                    <a:prstClr val="black">
                      <a:alpha val="40000"/>
                    </a:prstClr>
                  </a:outerShdw>
                </a:effectLst>
                <a:latin typeface="Calibri" pitchFamily="34" charset="0"/>
              </a:rPr>
              <a:t>Which word fits in the blank?</a:t>
            </a:r>
          </a:p>
          <a:p>
            <a:pPr algn="ctr">
              <a:lnSpc>
                <a:spcPct val="150000"/>
              </a:lnSpc>
            </a:pPr>
            <a:r>
              <a:rPr lang="en-US" sz="2400" dirty="0" smtClean="0">
                <a:effectLst>
                  <a:outerShdw blurRad="50800" dist="38100" dir="2700000" algn="tl" rotWithShape="0">
                    <a:prstClr val="black">
                      <a:alpha val="40000"/>
                    </a:prstClr>
                  </a:outerShdw>
                </a:effectLst>
                <a:latin typeface="Calibri" pitchFamily="34" charset="0"/>
              </a:rPr>
              <a:t>proud</a:t>
            </a:r>
          </a:p>
          <a:p>
            <a:pPr algn="ctr">
              <a:lnSpc>
                <a:spcPct val="150000"/>
              </a:lnSpc>
            </a:pPr>
            <a:r>
              <a:rPr lang="en-US" sz="2400" dirty="0" smtClean="0">
                <a:effectLst>
                  <a:outerShdw blurRad="50800" dist="38100" dir="2700000" algn="tl" rotWithShape="0">
                    <a:prstClr val="black">
                      <a:alpha val="40000"/>
                    </a:prstClr>
                  </a:outerShdw>
                </a:effectLst>
                <a:latin typeface="Calibri" pitchFamily="34" charset="0"/>
              </a:rPr>
              <a:t>jealous</a:t>
            </a:r>
          </a:p>
          <a:p>
            <a:pPr algn="ctr">
              <a:lnSpc>
                <a:spcPct val="150000"/>
              </a:lnSpc>
            </a:pPr>
            <a:r>
              <a:rPr lang="en-US" sz="2400" dirty="0" smtClean="0">
                <a:effectLst>
                  <a:outerShdw blurRad="50800" dist="38100" dir="2700000" algn="tl" rotWithShape="0">
                    <a:prstClr val="black">
                      <a:alpha val="40000"/>
                    </a:prstClr>
                  </a:outerShdw>
                </a:effectLst>
                <a:latin typeface="Calibri" pitchFamily="34" charset="0"/>
              </a:rPr>
              <a:t>happy</a:t>
            </a:r>
          </a:p>
          <a:p>
            <a:pPr algn="ctr">
              <a:lnSpc>
                <a:spcPct val="150000"/>
              </a:lnSpc>
            </a:pPr>
            <a:r>
              <a:rPr lang="en-US" sz="2400" dirty="0" smtClean="0">
                <a:effectLst>
                  <a:outerShdw blurRad="50800" dist="38100" dir="2700000" algn="tl" rotWithShape="0">
                    <a:prstClr val="black">
                      <a:alpha val="40000"/>
                    </a:prstClr>
                  </a:outerShdw>
                </a:effectLst>
                <a:latin typeface="Calibri" pitchFamily="34" charset="0"/>
              </a:rPr>
              <a:t>upset</a:t>
            </a:r>
          </a:p>
          <a:p>
            <a:pPr algn="ctr"/>
            <a:endParaRPr lang="en-US" sz="2400" dirty="0">
              <a:effectLst>
                <a:outerShdw blurRad="50800" dist="38100" dir="2700000" algn="tl" rotWithShape="0">
                  <a:prstClr val="black">
                    <a:alpha val="40000"/>
                  </a:prstClr>
                </a:outerShdw>
              </a:effectLst>
              <a:latin typeface="Calibri" pitchFamily="34" charset="0"/>
            </a:endParaRPr>
          </a:p>
        </p:txBody>
      </p:sp>
      <p:pic>
        <p:nvPicPr>
          <p:cNvPr id="8" name="Picture 7" descr="boy_showing_toy_hg_clr.gif"/>
          <p:cNvPicPr>
            <a:picLocks noChangeAspect="1"/>
          </p:cNvPicPr>
          <p:nvPr/>
        </p:nvPicPr>
        <p:blipFill>
          <a:blip r:embed="rId5" cstate="print"/>
          <a:stretch>
            <a:fillRect/>
          </a:stretch>
        </p:blipFill>
        <p:spPr>
          <a:xfrm>
            <a:off x="3200400" y="1428750"/>
            <a:ext cx="2514600" cy="3667125"/>
          </a:xfrm>
          <a:prstGeom prst="rect">
            <a:avLst/>
          </a:prstGeom>
        </p:spPr>
      </p:pic>
    </p:spTree>
  </p:cSld>
  <p:clrMapOvr>
    <a:masterClrMapping/>
  </p:clrMapOvr>
  <p:transition xmlns:p14="http://schemas.microsoft.com/office/powerpoint/2010/main">
    <p:newsflash/>
    <p:sndAc>
      <p:stSnd>
        <p:snd r:embed="rId2"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5" presetClass="emph" presetSubtype="1" nodeType="withEffect">
                                  <p:stCondLst>
                                    <p:cond delay="0"/>
                                  </p:stCondLst>
                                  <p:childTnLst>
                                    <p:set>
                                      <p:cBhvr override="childStyle">
                                        <p:cTn id="14" dur="indefinite"/>
                                        <p:tgtEl>
                                          <p:spTgt spid="10">
                                            <p:txEl>
                                              <p:pRg st="2" end="2"/>
                                            </p:txEl>
                                          </p:spTgt>
                                        </p:tgtEl>
                                        <p:attrNameLst>
                                          <p:attrName>style.fontStyle</p:attrName>
                                        </p:attrNameLst>
                                      </p:cBhvr>
                                      <p:to>
                                        <p:strVal val="normal"/>
                                      </p:to>
                                    </p:set>
                                    <p:set>
                                      <p:cBhvr override="childStyle">
                                        <p:cTn id="15" dur="indefinite"/>
                                        <p:tgtEl>
                                          <p:spTgt spid="10">
                                            <p:txEl>
                                              <p:pRg st="2" end="2"/>
                                            </p:txEl>
                                          </p:spTgt>
                                        </p:tgtEl>
                                        <p:attrNameLst>
                                          <p:attrName>style.fontWeight</p:attrName>
                                        </p:attrNameLst>
                                      </p:cBhvr>
                                      <p:to>
                                        <p:strVal val="bold"/>
                                      </p:to>
                                    </p:set>
                                    <p:set>
                                      <p:cBhvr override="childStyle">
                                        <p:cTn id="16" dur="indefinite"/>
                                        <p:tgtEl>
                                          <p:spTgt spid="10">
                                            <p:txEl>
                                              <p:pRg st="2" end="2"/>
                                            </p:txEl>
                                          </p:spTgt>
                                        </p:tgtEl>
                                        <p:attrNameLst>
                                          <p:attrName>style.textDecorationUnderline</p:attrName>
                                        </p:attrNameLst>
                                      </p:cBhvr>
                                      <p:to>
                                        <p:strVal val="false"/>
                                      </p:to>
                                    </p:set>
                                  </p:childTnLst>
                                </p:cTn>
                              </p:par>
                              <p:par>
                                <p:cTn id="17" presetID="3" presetClass="emph" presetSubtype="2" fill="hold" nodeType="withEffect">
                                  <p:stCondLst>
                                    <p:cond delay="0"/>
                                  </p:stCondLst>
                                  <p:childTnLst>
                                    <p:animClr clrSpc="rgb" dir="cw">
                                      <p:cBhvr override="childStyle">
                                        <p:cTn id="18" dur="2000" fill="hold"/>
                                        <p:tgtEl>
                                          <p:spTgt spid="10">
                                            <p:txEl>
                                              <p:pRg st="2" end="2"/>
                                            </p:txEl>
                                          </p:spTgt>
                                        </p:tgtEl>
                                        <p:attrNameLst>
                                          <p:attrName>style.color</p:attrName>
                                        </p:attrNameLst>
                                      </p:cBhvr>
                                      <p:to>
                                        <a:srgbClr val="8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just_the_facts_trs"/>
          <p:cNvPicPr>
            <a:picLocks noChangeAspect="1" noChangeArrowheads="1"/>
          </p:cNvPicPr>
          <p:nvPr/>
        </p:nvPicPr>
        <p:blipFill>
          <a:blip r:embed="rId3" cstate="print"/>
          <a:srcRect/>
          <a:stretch>
            <a:fillRect/>
          </a:stretch>
        </p:blipFill>
        <p:spPr>
          <a:xfrm>
            <a:off x="0" y="0"/>
            <a:ext cx="9144000" cy="6859364"/>
          </a:xfrm>
          <a:prstGeom prst="rect">
            <a:avLst/>
          </a:prstGeom>
          <a:noFill/>
          <a:ln/>
        </p:spPr>
      </p:pic>
      <p:sp>
        <p:nvSpPr>
          <p:cNvPr id="3" name="TextBox 2"/>
          <p:cNvSpPr txBox="1"/>
          <p:nvPr/>
        </p:nvSpPr>
        <p:spPr>
          <a:xfrm>
            <a:off x="152400" y="228600"/>
            <a:ext cx="8839200" cy="1077218"/>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r>
              <a:rPr lang="en-US" sz="3200" dirty="0" smtClean="0">
                <a:effectLst>
                  <a:outerShdw blurRad="50800" dist="38100" dir="2700000" algn="tl" rotWithShape="0">
                    <a:prstClr val="black">
                      <a:alpha val="40000"/>
                    </a:prstClr>
                  </a:outerShdw>
                </a:effectLst>
                <a:latin typeface="Calibri" pitchFamily="34" charset="0"/>
              </a:rPr>
              <a:t>Fireworks can be very ___________.  Adults need to be there with you to make sure you are safe.</a:t>
            </a:r>
            <a:endParaRPr lang="en-US" sz="3200" dirty="0">
              <a:effectLst>
                <a:outerShdw blurRad="50800" dist="38100" dir="2700000" algn="tl" rotWithShape="0">
                  <a:prstClr val="black">
                    <a:alpha val="40000"/>
                  </a:prstClr>
                </a:outerShdw>
              </a:effectLst>
              <a:latin typeface="Calibri" pitchFamily="34" charset="0"/>
            </a:endParaRPr>
          </a:p>
        </p:txBody>
      </p:sp>
      <p:pic>
        <p:nvPicPr>
          <p:cNvPr id="6" name="Picture 5" descr="detective_writing_hg_clr.gif"/>
          <p:cNvPicPr>
            <a:picLocks noChangeAspect="1"/>
          </p:cNvPicPr>
          <p:nvPr/>
        </p:nvPicPr>
        <p:blipFill>
          <a:blip r:embed="rId4" cstate="print"/>
          <a:stretch>
            <a:fillRect/>
          </a:stretch>
        </p:blipFill>
        <p:spPr>
          <a:xfrm>
            <a:off x="7296150" y="4086225"/>
            <a:ext cx="1847850" cy="2771775"/>
          </a:xfrm>
          <a:prstGeom prst="rect">
            <a:avLst/>
          </a:prstGeom>
        </p:spPr>
      </p:pic>
      <p:sp>
        <p:nvSpPr>
          <p:cNvPr id="9" name="Rounded Rectangular Callout 8"/>
          <p:cNvSpPr/>
          <p:nvPr/>
        </p:nvSpPr>
        <p:spPr>
          <a:xfrm>
            <a:off x="838200" y="5715000"/>
            <a:ext cx="6705600" cy="762000"/>
          </a:xfrm>
          <a:prstGeom prst="wedgeRoundRectCallout">
            <a:avLst>
              <a:gd name="adj1" fmla="val 58517"/>
              <a:gd name="adj2" fmla="val -153746"/>
              <a:gd name="adj3" fmla="val 16667"/>
            </a:avLst>
          </a:prstGeom>
          <a:solidFill>
            <a:schemeClr val="bg1"/>
          </a:solidFill>
          <a:ln w="31750">
            <a:no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smtClean="0">
                <a:solidFill>
                  <a:srgbClr val="800000"/>
                </a:solidFill>
                <a:effectLst>
                  <a:outerShdw blurRad="50800" dist="38100" dir="2700000" algn="tl" rotWithShape="0">
                    <a:prstClr val="black">
                      <a:alpha val="40000"/>
                    </a:prstClr>
                  </a:outerShdw>
                </a:effectLst>
                <a:latin typeface="Calibri" pitchFamily="34" charset="0"/>
              </a:rPr>
              <a:t>Choose the right word to go in the blank!</a:t>
            </a:r>
            <a:endParaRPr lang="en-US" sz="2800" dirty="0">
              <a:solidFill>
                <a:srgbClr val="800000"/>
              </a:solidFill>
              <a:effectLst>
                <a:outerShdw blurRad="50800" dist="38100" dir="2700000" algn="tl" rotWithShape="0">
                  <a:prstClr val="black">
                    <a:alpha val="40000"/>
                  </a:prstClr>
                </a:outerShdw>
              </a:effectLst>
              <a:latin typeface="Calibri" pitchFamily="34" charset="0"/>
            </a:endParaRPr>
          </a:p>
        </p:txBody>
      </p:sp>
      <p:sp>
        <p:nvSpPr>
          <p:cNvPr id="10" name="TextBox 9"/>
          <p:cNvSpPr txBox="1"/>
          <p:nvPr/>
        </p:nvSpPr>
        <p:spPr>
          <a:xfrm>
            <a:off x="152400" y="1600200"/>
            <a:ext cx="2438400" cy="3416320"/>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pPr algn="ctr"/>
            <a:r>
              <a:rPr lang="en-US" sz="2400" dirty="0" smtClean="0">
                <a:effectLst>
                  <a:outerShdw blurRad="50800" dist="38100" dir="2700000" algn="tl" rotWithShape="0">
                    <a:prstClr val="black">
                      <a:alpha val="40000"/>
                    </a:prstClr>
                  </a:outerShdw>
                </a:effectLst>
                <a:latin typeface="Calibri" pitchFamily="34" charset="0"/>
              </a:rPr>
              <a:t>Which word fits in the blank?</a:t>
            </a:r>
          </a:p>
          <a:p>
            <a:pPr algn="ctr">
              <a:lnSpc>
                <a:spcPct val="150000"/>
              </a:lnSpc>
            </a:pPr>
            <a:r>
              <a:rPr lang="en-US" sz="2400" dirty="0" smtClean="0">
                <a:effectLst>
                  <a:outerShdw blurRad="50800" dist="38100" dir="2700000" algn="tl" rotWithShape="0">
                    <a:prstClr val="black">
                      <a:alpha val="40000"/>
                    </a:prstClr>
                  </a:outerShdw>
                </a:effectLst>
                <a:latin typeface="Calibri" pitchFamily="34" charset="0"/>
              </a:rPr>
              <a:t>fun</a:t>
            </a:r>
          </a:p>
          <a:p>
            <a:pPr algn="ctr">
              <a:lnSpc>
                <a:spcPct val="150000"/>
              </a:lnSpc>
            </a:pPr>
            <a:r>
              <a:rPr lang="en-US" sz="2400" dirty="0" smtClean="0">
                <a:effectLst>
                  <a:outerShdw blurRad="50800" dist="38100" dir="2700000" algn="tl" rotWithShape="0">
                    <a:prstClr val="black">
                      <a:alpha val="40000"/>
                    </a:prstClr>
                  </a:outerShdw>
                </a:effectLst>
                <a:latin typeface="Calibri" pitchFamily="34" charset="0"/>
              </a:rPr>
              <a:t>bright</a:t>
            </a:r>
          </a:p>
          <a:p>
            <a:pPr algn="ctr">
              <a:lnSpc>
                <a:spcPct val="150000"/>
              </a:lnSpc>
            </a:pPr>
            <a:r>
              <a:rPr lang="en-US" sz="2400" dirty="0" smtClean="0">
                <a:effectLst>
                  <a:outerShdw blurRad="50800" dist="38100" dir="2700000" algn="tl" rotWithShape="0">
                    <a:prstClr val="black">
                      <a:alpha val="40000"/>
                    </a:prstClr>
                  </a:outerShdw>
                </a:effectLst>
                <a:latin typeface="Calibri" pitchFamily="34" charset="0"/>
              </a:rPr>
              <a:t>dangerous</a:t>
            </a:r>
          </a:p>
          <a:p>
            <a:pPr algn="ctr">
              <a:lnSpc>
                <a:spcPct val="150000"/>
              </a:lnSpc>
            </a:pPr>
            <a:r>
              <a:rPr lang="en-US" sz="2400" dirty="0" smtClean="0">
                <a:effectLst>
                  <a:outerShdw blurRad="50800" dist="38100" dir="2700000" algn="tl" rotWithShape="0">
                    <a:prstClr val="black">
                      <a:alpha val="40000"/>
                    </a:prstClr>
                  </a:outerShdw>
                </a:effectLst>
                <a:latin typeface="Calibri" pitchFamily="34" charset="0"/>
              </a:rPr>
              <a:t>loud</a:t>
            </a:r>
          </a:p>
          <a:p>
            <a:pPr algn="ctr"/>
            <a:endParaRPr lang="en-US" sz="2400" dirty="0">
              <a:effectLst>
                <a:outerShdw blurRad="50800" dist="38100" dir="2700000" algn="tl" rotWithShape="0">
                  <a:prstClr val="black">
                    <a:alpha val="40000"/>
                  </a:prstClr>
                </a:outerShdw>
              </a:effectLst>
              <a:latin typeface="Calibri" pitchFamily="34" charset="0"/>
            </a:endParaRPr>
          </a:p>
        </p:txBody>
      </p:sp>
      <p:pic>
        <p:nvPicPr>
          <p:cNvPr id="15" name="Picture 14" descr="teen_plug_ears_sparkler_hg_clr.gif"/>
          <p:cNvPicPr>
            <a:picLocks noChangeAspect="1"/>
          </p:cNvPicPr>
          <p:nvPr/>
        </p:nvPicPr>
        <p:blipFill>
          <a:blip r:embed="rId5" cstate="print"/>
          <a:stretch>
            <a:fillRect/>
          </a:stretch>
        </p:blipFill>
        <p:spPr>
          <a:xfrm>
            <a:off x="3386137" y="1762125"/>
            <a:ext cx="2371725" cy="3333750"/>
          </a:xfrm>
          <a:prstGeom prst="rect">
            <a:avLst/>
          </a:prstGeom>
        </p:spPr>
      </p:pic>
    </p:spTree>
  </p:cSld>
  <p:clrMapOvr>
    <a:masterClrMapping/>
  </p:clrMapOvr>
  <p:transition xmlns:p14="http://schemas.microsoft.com/office/powerpoint/2010/main">
    <p:newsflash/>
    <p:sndAc>
      <p:stSnd>
        <p:snd r:embed="rId2"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5" presetClass="emph" presetSubtype="1" nodeType="withEffect">
                                  <p:stCondLst>
                                    <p:cond delay="0"/>
                                  </p:stCondLst>
                                  <p:childTnLst>
                                    <p:set>
                                      <p:cBhvr override="childStyle">
                                        <p:cTn id="14" dur="indefinite"/>
                                        <p:tgtEl>
                                          <p:spTgt spid="10">
                                            <p:txEl>
                                              <p:pRg st="3" end="3"/>
                                            </p:txEl>
                                          </p:spTgt>
                                        </p:tgtEl>
                                        <p:attrNameLst>
                                          <p:attrName>style.fontStyle</p:attrName>
                                        </p:attrNameLst>
                                      </p:cBhvr>
                                      <p:to>
                                        <p:strVal val="normal"/>
                                      </p:to>
                                    </p:set>
                                    <p:set>
                                      <p:cBhvr override="childStyle">
                                        <p:cTn id="15" dur="indefinite"/>
                                        <p:tgtEl>
                                          <p:spTgt spid="10">
                                            <p:txEl>
                                              <p:pRg st="3" end="3"/>
                                            </p:txEl>
                                          </p:spTgt>
                                        </p:tgtEl>
                                        <p:attrNameLst>
                                          <p:attrName>style.fontWeight</p:attrName>
                                        </p:attrNameLst>
                                      </p:cBhvr>
                                      <p:to>
                                        <p:strVal val="bold"/>
                                      </p:to>
                                    </p:set>
                                    <p:set>
                                      <p:cBhvr override="childStyle">
                                        <p:cTn id="16" dur="indefinite"/>
                                        <p:tgtEl>
                                          <p:spTgt spid="10">
                                            <p:txEl>
                                              <p:pRg st="3" end="3"/>
                                            </p:txEl>
                                          </p:spTgt>
                                        </p:tgtEl>
                                        <p:attrNameLst>
                                          <p:attrName>style.textDecorationUnderline</p:attrName>
                                        </p:attrNameLst>
                                      </p:cBhvr>
                                      <p:to>
                                        <p:strVal val="false"/>
                                      </p:to>
                                    </p:set>
                                  </p:childTnLst>
                                </p:cTn>
                              </p:par>
                              <p:par>
                                <p:cTn id="17" presetID="3" presetClass="emph" presetSubtype="2" fill="hold" nodeType="withEffect">
                                  <p:stCondLst>
                                    <p:cond delay="0"/>
                                  </p:stCondLst>
                                  <p:childTnLst>
                                    <p:animClr clrSpc="rgb" dir="cw">
                                      <p:cBhvr override="childStyle">
                                        <p:cTn id="18" dur="2000" fill="hold"/>
                                        <p:tgtEl>
                                          <p:spTgt spid="10">
                                            <p:txEl>
                                              <p:pRg st="3" end="3"/>
                                            </p:txEl>
                                          </p:spTgt>
                                        </p:tgtEl>
                                        <p:attrNameLst>
                                          <p:attrName>style.color</p:attrName>
                                        </p:attrNameLst>
                                      </p:cBhvr>
                                      <p:to>
                                        <a:srgbClr val="8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just_the_facts_trs"/>
          <p:cNvPicPr>
            <a:picLocks noChangeAspect="1" noChangeArrowheads="1"/>
          </p:cNvPicPr>
          <p:nvPr/>
        </p:nvPicPr>
        <p:blipFill>
          <a:blip r:embed="rId3" cstate="print"/>
          <a:srcRect/>
          <a:stretch>
            <a:fillRect/>
          </a:stretch>
        </p:blipFill>
        <p:spPr>
          <a:xfrm>
            <a:off x="0" y="0"/>
            <a:ext cx="9144000" cy="6859364"/>
          </a:xfrm>
          <a:prstGeom prst="rect">
            <a:avLst/>
          </a:prstGeom>
          <a:noFill/>
          <a:ln/>
        </p:spPr>
      </p:pic>
      <p:sp>
        <p:nvSpPr>
          <p:cNvPr id="3" name="TextBox 2"/>
          <p:cNvSpPr txBox="1"/>
          <p:nvPr/>
        </p:nvSpPr>
        <p:spPr>
          <a:xfrm>
            <a:off x="152400" y="228600"/>
            <a:ext cx="8839200" cy="1077218"/>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r>
              <a:rPr lang="en-US" sz="3200" dirty="0" smtClean="0">
                <a:effectLst>
                  <a:outerShdw blurRad="50800" dist="38100" dir="2700000" algn="tl" rotWithShape="0">
                    <a:prstClr val="black">
                      <a:alpha val="40000"/>
                    </a:prstClr>
                  </a:outerShdw>
                </a:effectLst>
                <a:latin typeface="Calibri" pitchFamily="34" charset="0"/>
              </a:rPr>
              <a:t>Tim could not ____________ on his homework. He was too busy thinking about girls.</a:t>
            </a:r>
            <a:endParaRPr lang="en-US" sz="3200" dirty="0">
              <a:effectLst>
                <a:outerShdw blurRad="50800" dist="38100" dir="2700000" algn="tl" rotWithShape="0">
                  <a:prstClr val="black">
                    <a:alpha val="40000"/>
                  </a:prstClr>
                </a:outerShdw>
              </a:effectLst>
              <a:latin typeface="Calibri" pitchFamily="34" charset="0"/>
            </a:endParaRPr>
          </a:p>
        </p:txBody>
      </p:sp>
      <p:pic>
        <p:nvPicPr>
          <p:cNvPr id="6" name="Picture 5" descr="detective_writing_hg_clr.gif"/>
          <p:cNvPicPr>
            <a:picLocks noChangeAspect="1"/>
          </p:cNvPicPr>
          <p:nvPr/>
        </p:nvPicPr>
        <p:blipFill>
          <a:blip r:embed="rId4" cstate="print"/>
          <a:stretch>
            <a:fillRect/>
          </a:stretch>
        </p:blipFill>
        <p:spPr>
          <a:xfrm>
            <a:off x="7296150" y="4086225"/>
            <a:ext cx="1847850" cy="2771775"/>
          </a:xfrm>
          <a:prstGeom prst="rect">
            <a:avLst/>
          </a:prstGeom>
        </p:spPr>
      </p:pic>
      <p:sp>
        <p:nvSpPr>
          <p:cNvPr id="9" name="Rounded Rectangular Callout 8"/>
          <p:cNvSpPr/>
          <p:nvPr/>
        </p:nvSpPr>
        <p:spPr>
          <a:xfrm>
            <a:off x="838200" y="5715000"/>
            <a:ext cx="6705600" cy="762000"/>
          </a:xfrm>
          <a:prstGeom prst="wedgeRoundRectCallout">
            <a:avLst>
              <a:gd name="adj1" fmla="val 58517"/>
              <a:gd name="adj2" fmla="val -153746"/>
              <a:gd name="adj3" fmla="val 16667"/>
            </a:avLst>
          </a:prstGeom>
          <a:solidFill>
            <a:schemeClr val="bg1"/>
          </a:solidFill>
          <a:ln w="31750">
            <a:no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smtClean="0">
                <a:solidFill>
                  <a:srgbClr val="800000"/>
                </a:solidFill>
                <a:effectLst>
                  <a:outerShdw blurRad="50800" dist="38100" dir="2700000" algn="tl" rotWithShape="0">
                    <a:prstClr val="black">
                      <a:alpha val="40000"/>
                    </a:prstClr>
                  </a:outerShdw>
                </a:effectLst>
                <a:latin typeface="Calibri" pitchFamily="34" charset="0"/>
              </a:rPr>
              <a:t>Choose the right word to go in the blank!</a:t>
            </a:r>
            <a:endParaRPr lang="en-US" sz="2800" dirty="0">
              <a:solidFill>
                <a:srgbClr val="800000"/>
              </a:solidFill>
              <a:effectLst>
                <a:outerShdw blurRad="50800" dist="38100" dir="2700000" algn="tl" rotWithShape="0">
                  <a:prstClr val="black">
                    <a:alpha val="40000"/>
                  </a:prstClr>
                </a:outerShdw>
              </a:effectLst>
              <a:latin typeface="Calibri" pitchFamily="34" charset="0"/>
            </a:endParaRPr>
          </a:p>
        </p:txBody>
      </p:sp>
      <p:sp>
        <p:nvSpPr>
          <p:cNvPr id="10" name="TextBox 9"/>
          <p:cNvSpPr txBox="1"/>
          <p:nvPr/>
        </p:nvSpPr>
        <p:spPr>
          <a:xfrm>
            <a:off x="152400" y="1600200"/>
            <a:ext cx="2438400" cy="3416320"/>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pPr algn="ctr"/>
            <a:r>
              <a:rPr lang="en-US" sz="2400" dirty="0" smtClean="0">
                <a:effectLst>
                  <a:outerShdw blurRad="50800" dist="38100" dir="2700000" algn="tl" rotWithShape="0">
                    <a:prstClr val="black">
                      <a:alpha val="40000"/>
                    </a:prstClr>
                  </a:outerShdw>
                </a:effectLst>
                <a:latin typeface="Calibri" pitchFamily="34" charset="0"/>
              </a:rPr>
              <a:t>Which word fits in the blank?</a:t>
            </a:r>
          </a:p>
          <a:p>
            <a:pPr algn="ctr">
              <a:lnSpc>
                <a:spcPct val="150000"/>
              </a:lnSpc>
            </a:pPr>
            <a:r>
              <a:rPr lang="en-US" sz="2400" dirty="0" smtClean="0">
                <a:effectLst>
                  <a:outerShdw blurRad="50800" dist="38100" dir="2700000" algn="tl" rotWithShape="0">
                    <a:prstClr val="black">
                      <a:alpha val="40000"/>
                    </a:prstClr>
                  </a:outerShdw>
                </a:effectLst>
                <a:latin typeface="Calibri" pitchFamily="34" charset="0"/>
              </a:rPr>
              <a:t>think</a:t>
            </a:r>
          </a:p>
          <a:p>
            <a:pPr algn="ctr">
              <a:lnSpc>
                <a:spcPct val="150000"/>
              </a:lnSpc>
            </a:pPr>
            <a:r>
              <a:rPr lang="en-US" sz="2400" dirty="0" smtClean="0">
                <a:effectLst>
                  <a:outerShdw blurRad="50800" dist="38100" dir="2700000" algn="tl" rotWithShape="0">
                    <a:prstClr val="black">
                      <a:alpha val="40000"/>
                    </a:prstClr>
                  </a:outerShdw>
                </a:effectLst>
                <a:latin typeface="Calibri" pitchFamily="34" charset="0"/>
              </a:rPr>
              <a:t>study</a:t>
            </a:r>
          </a:p>
          <a:p>
            <a:pPr algn="ctr">
              <a:lnSpc>
                <a:spcPct val="150000"/>
              </a:lnSpc>
            </a:pPr>
            <a:r>
              <a:rPr lang="en-US" sz="2400" dirty="0" smtClean="0">
                <a:effectLst>
                  <a:outerShdw blurRad="50800" dist="38100" dir="2700000" algn="tl" rotWithShape="0">
                    <a:prstClr val="black">
                      <a:alpha val="40000"/>
                    </a:prstClr>
                  </a:outerShdw>
                </a:effectLst>
                <a:latin typeface="Calibri" pitchFamily="34" charset="0"/>
              </a:rPr>
              <a:t>sleep</a:t>
            </a:r>
          </a:p>
          <a:p>
            <a:pPr algn="ctr">
              <a:lnSpc>
                <a:spcPct val="150000"/>
              </a:lnSpc>
            </a:pPr>
            <a:r>
              <a:rPr lang="en-US" sz="2400" dirty="0" smtClean="0">
                <a:effectLst>
                  <a:outerShdw blurRad="50800" dist="38100" dir="2700000" algn="tl" rotWithShape="0">
                    <a:prstClr val="black">
                      <a:alpha val="40000"/>
                    </a:prstClr>
                  </a:outerShdw>
                </a:effectLst>
                <a:latin typeface="Calibri" pitchFamily="34" charset="0"/>
              </a:rPr>
              <a:t>concentrate</a:t>
            </a:r>
          </a:p>
          <a:p>
            <a:pPr algn="ctr"/>
            <a:endParaRPr lang="en-US" sz="2400" dirty="0">
              <a:effectLst>
                <a:outerShdw blurRad="50800" dist="38100" dir="2700000" algn="tl" rotWithShape="0">
                  <a:prstClr val="black">
                    <a:alpha val="40000"/>
                  </a:prstClr>
                </a:outerShdw>
              </a:effectLst>
              <a:latin typeface="Calibri" pitchFamily="34" charset="0"/>
            </a:endParaRPr>
          </a:p>
        </p:txBody>
      </p:sp>
      <p:pic>
        <p:nvPicPr>
          <p:cNvPr id="8" name="Picture 7" descr="tim_taking_a_study_break_hg_clr.gif"/>
          <p:cNvPicPr>
            <a:picLocks noChangeAspect="1"/>
          </p:cNvPicPr>
          <p:nvPr/>
        </p:nvPicPr>
        <p:blipFill>
          <a:blip r:embed="rId5" cstate="print"/>
          <a:stretch>
            <a:fillRect/>
          </a:stretch>
        </p:blipFill>
        <p:spPr>
          <a:xfrm>
            <a:off x="3276600" y="1752600"/>
            <a:ext cx="3562350" cy="3562350"/>
          </a:xfrm>
          <a:prstGeom prst="rect">
            <a:avLst/>
          </a:prstGeom>
        </p:spPr>
      </p:pic>
    </p:spTree>
  </p:cSld>
  <p:clrMapOvr>
    <a:masterClrMapping/>
  </p:clrMapOvr>
  <p:transition xmlns:p14="http://schemas.microsoft.com/office/powerpoint/2010/main">
    <p:newsflash/>
    <p:sndAc>
      <p:stSnd>
        <p:snd r:embed="rId2"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mph" presetSubtype="1" nodeType="clickEffect">
                                  <p:stCondLst>
                                    <p:cond delay="0"/>
                                  </p:stCondLst>
                                  <p:childTnLst>
                                    <p:set>
                                      <p:cBhvr override="childStyle">
                                        <p:cTn id="11" dur="indefinite"/>
                                        <p:tgtEl>
                                          <p:spTgt spid="10">
                                            <p:txEl>
                                              <p:pRg st="4" end="4"/>
                                            </p:txEl>
                                          </p:spTgt>
                                        </p:tgtEl>
                                        <p:attrNameLst>
                                          <p:attrName>style.fontStyle</p:attrName>
                                        </p:attrNameLst>
                                      </p:cBhvr>
                                      <p:to>
                                        <p:strVal val="normal"/>
                                      </p:to>
                                    </p:set>
                                    <p:set>
                                      <p:cBhvr override="childStyle">
                                        <p:cTn id="12" dur="indefinite"/>
                                        <p:tgtEl>
                                          <p:spTgt spid="10">
                                            <p:txEl>
                                              <p:pRg st="4" end="4"/>
                                            </p:txEl>
                                          </p:spTgt>
                                        </p:tgtEl>
                                        <p:attrNameLst>
                                          <p:attrName>style.fontWeight</p:attrName>
                                        </p:attrNameLst>
                                      </p:cBhvr>
                                      <p:to>
                                        <p:strVal val="bold"/>
                                      </p:to>
                                    </p:set>
                                    <p:set>
                                      <p:cBhvr override="childStyle">
                                        <p:cTn id="13" dur="indefinite"/>
                                        <p:tgtEl>
                                          <p:spTgt spid="10">
                                            <p:txEl>
                                              <p:pRg st="4" end="4"/>
                                            </p:txEl>
                                          </p:spTgt>
                                        </p:tgtEl>
                                        <p:attrNameLst>
                                          <p:attrName>style.textDecorationUnderline</p:attrName>
                                        </p:attrNameLst>
                                      </p:cBhvr>
                                      <p:to>
                                        <p:strVal val="false"/>
                                      </p:to>
                                    </p:set>
                                  </p:childTnLst>
                                </p:cTn>
                              </p:par>
                              <p:par>
                                <p:cTn id="14" presetID="3" presetClass="emph" presetSubtype="2" fill="hold" nodeType="withEffect">
                                  <p:stCondLst>
                                    <p:cond delay="0"/>
                                  </p:stCondLst>
                                  <p:childTnLst>
                                    <p:animClr clrSpc="rgb" dir="cw">
                                      <p:cBhvr override="childStyle">
                                        <p:cTn id="15" dur="500" fill="hold"/>
                                        <p:tgtEl>
                                          <p:spTgt spid="10">
                                            <p:txEl>
                                              <p:pRg st="4" end="4"/>
                                            </p:txEl>
                                          </p:spTgt>
                                        </p:tgtEl>
                                        <p:attrNameLst>
                                          <p:attrName>style.color</p:attrName>
                                        </p:attrNameLst>
                                      </p:cBhvr>
                                      <p:to>
                                        <a:srgbClr val="8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just_the_facts_trs"/>
          <p:cNvPicPr>
            <a:picLocks noChangeAspect="1" noChangeArrowheads="1"/>
          </p:cNvPicPr>
          <p:nvPr/>
        </p:nvPicPr>
        <p:blipFill>
          <a:blip r:embed="rId3" cstate="print"/>
          <a:srcRect/>
          <a:stretch>
            <a:fillRect/>
          </a:stretch>
        </p:blipFill>
        <p:spPr>
          <a:xfrm>
            <a:off x="0" y="0"/>
            <a:ext cx="9144000" cy="6859364"/>
          </a:xfrm>
          <a:prstGeom prst="rect">
            <a:avLst/>
          </a:prstGeom>
          <a:noFill/>
          <a:ln/>
        </p:spPr>
      </p:pic>
      <p:sp>
        <p:nvSpPr>
          <p:cNvPr id="3" name="TextBox 2"/>
          <p:cNvSpPr txBox="1"/>
          <p:nvPr/>
        </p:nvSpPr>
        <p:spPr>
          <a:xfrm>
            <a:off x="152400" y="228600"/>
            <a:ext cx="8839200" cy="1077218"/>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r>
              <a:rPr lang="en-US" sz="3200" dirty="0" smtClean="0">
                <a:effectLst>
                  <a:outerShdw blurRad="50800" dist="38100" dir="2700000" algn="tl" rotWithShape="0">
                    <a:prstClr val="black">
                      <a:alpha val="40000"/>
                    </a:prstClr>
                  </a:outerShdw>
                </a:effectLst>
                <a:latin typeface="Calibri" pitchFamily="34" charset="0"/>
              </a:rPr>
              <a:t>Everybody loves Marge’s pies.  They are so sweet and ___________ .</a:t>
            </a:r>
            <a:endParaRPr lang="en-US" sz="3200" dirty="0">
              <a:effectLst>
                <a:outerShdw blurRad="50800" dist="38100" dir="2700000" algn="tl" rotWithShape="0">
                  <a:prstClr val="black">
                    <a:alpha val="40000"/>
                  </a:prstClr>
                </a:outerShdw>
              </a:effectLst>
              <a:latin typeface="Calibri" pitchFamily="34" charset="0"/>
            </a:endParaRPr>
          </a:p>
        </p:txBody>
      </p:sp>
      <p:pic>
        <p:nvPicPr>
          <p:cNvPr id="6" name="Picture 5" descr="detective_writing_hg_clr.gif"/>
          <p:cNvPicPr>
            <a:picLocks noChangeAspect="1"/>
          </p:cNvPicPr>
          <p:nvPr/>
        </p:nvPicPr>
        <p:blipFill>
          <a:blip r:embed="rId4" cstate="print"/>
          <a:stretch>
            <a:fillRect/>
          </a:stretch>
        </p:blipFill>
        <p:spPr>
          <a:xfrm>
            <a:off x="7296150" y="4086225"/>
            <a:ext cx="1847850" cy="2771775"/>
          </a:xfrm>
          <a:prstGeom prst="rect">
            <a:avLst/>
          </a:prstGeom>
        </p:spPr>
      </p:pic>
      <p:sp>
        <p:nvSpPr>
          <p:cNvPr id="9" name="Rounded Rectangular Callout 8"/>
          <p:cNvSpPr/>
          <p:nvPr/>
        </p:nvSpPr>
        <p:spPr>
          <a:xfrm>
            <a:off x="838200" y="5715000"/>
            <a:ext cx="6705600" cy="762000"/>
          </a:xfrm>
          <a:prstGeom prst="wedgeRoundRectCallout">
            <a:avLst>
              <a:gd name="adj1" fmla="val 58517"/>
              <a:gd name="adj2" fmla="val -153746"/>
              <a:gd name="adj3" fmla="val 16667"/>
            </a:avLst>
          </a:prstGeom>
          <a:solidFill>
            <a:schemeClr val="bg1"/>
          </a:solidFill>
          <a:ln w="31750">
            <a:no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smtClean="0">
                <a:solidFill>
                  <a:srgbClr val="800000"/>
                </a:solidFill>
                <a:effectLst>
                  <a:outerShdw blurRad="50800" dist="38100" dir="2700000" algn="tl" rotWithShape="0">
                    <a:prstClr val="black">
                      <a:alpha val="40000"/>
                    </a:prstClr>
                  </a:outerShdw>
                </a:effectLst>
                <a:latin typeface="Calibri" pitchFamily="34" charset="0"/>
              </a:rPr>
              <a:t>Choose the right word to go in the blank!</a:t>
            </a:r>
            <a:endParaRPr lang="en-US" sz="2800" dirty="0">
              <a:solidFill>
                <a:srgbClr val="800000"/>
              </a:solidFill>
              <a:effectLst>
                <a:outerShdw blurRad="50800" dist="38100" dir="2700000" algn="tl" rotWithShape="0">
                  <a:prstClr val="black">
                    <a:alpha val="40000"/>
                  </a:prstClr>
                </a:outerShdw>
              </a:effectLst>
              <a:latin typeface="Calibri" pitchFamily="34" charset="0"/>
            </a:endParaRPr>
          </a:p>
        </p:txBody>
      </p:sp>
      <p:sp>
        <p:nvSpPr>
          <p:cNvPr id="10" name="TextBox 9"/>
          <p:cNvSpPr txBox="1"/>
          <p:nvPr/>
        </p:nvSpPr>
        <p:spPr>
          <a:xfrm>
            <a:off x="152400" y="1600200"/>
            <a:ext cx="2438400" cy="3416320"/>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pPr algn="ctr"/>
            <a:r>
              <a:rPr lang="en-US" sz="2400" dirty="0" smtClean="0">
                <a:effectLst>
                  <a:outerShdw blurRad="50800" dist="38100" dir="2700000" algn="tl" rotWithShape="0">
                    <a:prstClr val="black">
                      <a:alpha val="40000"/>
                    </a:prstClr>
                  </a:outerShdw>
                </a:effectLst>
                <a:latin typeface="Calibri" pitchFamily="34" charset="0"/>
              </a:rPr>
              <a:t>Which word fits in the blank?</a:t>
            </a:r>
          </a:p>
          <a:p>
            <a:pPr algn="ctr">
              <a:lnSpc>
                <a:spcPct val="150000"/>
              </a:lnSpc>
            </a:pPr>
            <a:r>
              <a:rPr lang="en-US" sz="2400" dirty="0" smtClean="0">
                <a:effectLst>
                  <a:outerShdw blurRad="50800" dist="38100" dir="2700000" algn="tl" rotWithShape="0">
                    <a:prstClr val="black">
                      <a:alpha val="40000"/>
                    </a:prstClr>
                  </a:outerShdw>
                </a:effectLst>
                <a:latin typeface="Calibri" pitchFamily="34" charset="0"/>
              </a:rPr>
              <a:t>delicious</a:t>
            </a:r>
          </a:p>
          <a:p>
            <a:pPr algn="ctr">
              <a:lnSpc>
                <a:spcPct val="150000"/>
              </a:lnSpc>
            </a:pPr>
            <a:r>
              <a:rPr lang="en-US" sz="2400" dirty="0" smtClean="0">
                <a:effectLst>
                  <a:outerShdw blurRad="50800" dist="38100" dir="2700000" algn="tl" rotWithShape="0">
                    <a:prstClr val="black">
                      <a:alpha val="40000"/>
                    </a:prstClr>
                  </a:outerShdw>
                </a:effectLst>
                <a:latin typeface="Calibri" pitchFamily="34" charset="0"/>
              </a:rPr>
              <a:t>smelly</a:t>
            </a:r>
          </a:p>
          <a:p>
            <a:pPr algn="ctr">
              <a:lnSpc>
                <a:spcPct val="150000"/>
              </a:lnSpc>
            </a:pPr>
            <a:r>
              <a:rPr lang="en-US" sz="2400" dirty="0" smtClean="0">
                <a:effectLst>
                  <a:outerShdw blurRad="50800" dist="38100" dir="2700000" algn="tl" rotWithShape="0">
                    <a:prstClr val="black">
                      <a:alpha val="40000"/>
                    </a:prstClr>
                  </a:outerShdw>
                </a:effectLst>
                <a:latin typeface="Calibri" pitchFamily="34" charset="0"/>
              </a:rPr>
              <a:t>warm</a:t>
            </a:r>
          </a:p>
          <a:p>
            <a:pPr algn="ctr">
              <a:lnSpc>
                <a:spcPct val="150000"/>
              </a:lnSpc>
            </a:pPr>
            <a:r>
              <a:rPr lang="en-US" sz="2400" dirty="0" smtClean="0">
                <a:effectLst>
                  <a:outerShdw blurRad="50800" dist="38100" dir="2700000" algn="tl" rotWithShape="0">
                    <a:prstClr val="black">
                      <a:alpha val="40000"/>
                    </a:prstClr>
                  </a:outerShdw>
                </a:effectLst>
                <a:latin typeface="Calibri" pitchFamily="34" charset="0"/>
              </a:rPr>
              <a:t>brown</a:t>
            </a:r>
          </a:p>
          <a:p>
            <a:pPr algn="ctr"/>
            <a:endParaRPr lang="en-US" sz="2400" dirty="0">
              <a:effectLst>
                <a:outerShdw blurRad="50800" dist="38100" dir="2700000" algn="tl" rotWithShape="0">
                  <a:prstClr val="black">
                    <a:alpha val="40000"/>
                  </a:prstClr>
                </a:outerShdw>
              </a:effectLst>
              <a:latin typeface="Calibri" pitchFamily="34" charset="0"/>
            </a:endParaRPr>
          </a:p>
        </p:txBody>
      </p:sp>
      <p:pic>
        <p:nvPicPr>
          <p:cNvPr id="11" name="Picture 10" descr="grandma_bake_pie_hg_clr.gif"/>
          <p:cNvPicPr>
            <a:picLocks noChangeAspect="1"/>
          </p:cNvPicPr>
          <p:nvPr/>
        </p:nvPicPr>
        <p:blipFill>
          <a:blip r:embed="rId5" cstate="print"/>
          <a:stretch>
            <a:fillRect/>
          </a:stretch>
        </p:blipFill>
        <p:spPr>
          <a:xfrm>
            <a:off x="3886200" y="1524000"/>
            <a:ext cx="1757363" cy="3872156"/>
          </a:xfrm>
          <a:prstGeom prst="rect">
            <a:avLst/>
          </a:prstGeom>
        </p:spPr>
      </p:pic>
    </p:spTree>
  </p:cSld>
  <p:clrMapOvr>
    <a:masterClrMapping/>
  </p:clrMapOvr>
  <p:transition xmlns:p14="http://schemas.microsoft.com/office/powerpoint/2010/main">
    <p:newsflash/>
    <p:sndAc>
      <p:stSnd>
        <p:snd r:embed="rId2"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mph" presetSubtype="1" nodeType="clickEffect">
                                  <p:stCondLst>
                                    <p:cond delay="0"/>
                                  </p:stCondLst>
                                  <p:childTnLst>
                                    <p:set>
                                      <p:cBhvr override="childStyle">
                                        <p:cTn id="11" dur="indefinite"/>
                                        <p:tgtEl>
                                          <p:spTgt spid="10">
                                            <p:txEl>
                                              <p:pRg st="1" end="1"/>
                                            </p:txEl>
                                          </p:spTgt>
                                        </p:tgtEl>
                                        <p:attrNameLst>
                                          <p:attrName>style.fontStyle</p:attrName>
                                        </p:attrNameLst>
                                      </p:cBhvr>
                                      <p:to>
                                        <p:strVal val="normal"/>
                                      </p:to>
                                    </p:set>
                                    <p:set>
                                      <p:cBhvr override="childStyle">
                                        <p:cTn id="12" dur="indefinite"/>
                                        <p:tgtEl>
                                          <p:spTgt spid="10">
                                            <p:txEl>
                                              <p:pRg st="1" end="1"/>
                                            </p:txEl>
                                          </p:spTgt>
                                        </p:tgtEl>
                                        <p:attrNameLst>
                                          <p:attrName>style.fontWeight</p:attrName>
                                        </p:attrNameLst>
                                      </p:cBhvr>
                                      <p:to>
                                        <p:strVal val="bold"/>
                                      </p:to>
                                    </p:set>
                                    <p:set>
                                      <p:cBhvr override="childStyle">
                                        <p:cTn id="13" dur="indefinite"/>
                                        <p:tgtEl>
                                          <p:spTgt spid="10">
                                            <p:txEl>
                                              <p:pRg st="1" end="1"/>
                                            </p:txEl>
                                          </p:spTgt>
                                        </p:tgtEl>
                                        <p:attrNameLst>
                                          <p:attrName>style.textDecorationUnderline</p:attrName>
                                        </p:attrNameLst>
                                      </p:cBhvr>
                                      <p:to>
                                        <p:strVal val="false"/>
                                      </p:to>
                                    </p:set>
                                  </p:childTnLst>
                                </p:cTn>
                              </p:par>
                              <p:par>
                                <p:cTn id="14" presetID="3" presetClass="emph" presetSubtype="2" fill="hold" nodeType="withEffect">
                                  <p:stCondLst>
                                    <p:cond delay="0"/>
                                  </p:stCondLst>
                                  <p:childTnLst>
                                    <p:animClr clrSpc="rgb" dir="cw">
                                      <p:cBhvr override="childStyle">
                                        <p:cTn id="15" dur="500" fill="hold"/>
                                        <p:tgtEl>
                                          <p:spTgt spid="10">
                                            <p:txEl>
                                              <p:pRg st="1" end="1"/>
                                            </p:txEl>
                                          </p:spTgt>
                                        </p:tgtEl>
                                        <p:attrNameLst>
                                          <p:attrName>style.color</p:attrName>
                                        </p:attrNameLst>
                                      </p:cBhvr>
                                      <p:to>
                                        <a:srgbClr val="800000"/>
                                      </p:to>
                                    </p:animClr>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2057400" y="381000"/>
            <a:ext cx="6629400" cy="2286000"/>
          </a:xfrm>
          <a:prstGeom prst="wedgeRoundRectCallout">
            <a:avLst>
              <a:gd name="adj1" fmla="val -61775"/>
              <a:gd name="adj2" fmla="val 18449"/>
              <a:gd name="adj3" fmla="val 16667"/>
            </a:avLst>
          </a:prstGeom>
          <a:solidFill>
            <a:schemeClr val="bg1"/>
          </a:solidFill>
          <a:effectLst>
            <a:outerShdw blurRad="50800" dist="38100" dir="2700000" sx="101000" sy="101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800000"/>
                </a:solidFill>
                <a:effectLst>
                  <a:outerShdw blurRad="38100" dist="38100" dir="2700000" algn="tl">
                    <a:srgbClr val="000000">
                      <a:alpha val="43137"/>
                    </a:srgbClr>
                  </a:outerShdw>
                </a:effectLst>
                <a:latin typeface="Calibri" pitchFamily="34" charset="0"/>
              </a:rPr>
              <a:t>It seems that you students are turning into genuine incredible investigators.  Now let’s switch back to determining what a word means by using its context clues.</a:t>
            </a:r>
            <a:endParaRPr lang="en-US" b="1" dirty="0">
              <a:effectLst>
                <a:outerShdw blurRad="38100" dist="38100" dir="2700000" algn="tl">
                  <a:srgbClr val="000000">
                    <a:alpha val="43137"/>
                  </a:srgbClr>
                </a:outerShdw>
              </a:effectLst>
            </a:endParaRPr>
          </a:p>
        </p:txBody>
      </p:sp>
    </p:spTree>
  </p:cSld>
  <p:clrMapOvr>
    <a:masterClrMapping/>
  </p:clrMapOvr>
  <p:transition xmlns:p14="http://schemas.microsoft.com/office/powerpoint/2010/main">
    <p:newsflash/>
    <p:sndAc>
      <p:stSnd>
        <p:snd r:embed="rId2"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just_the_facts_trs"/>
          <p:cNvPicPr>
            <a:picLocks noChangeAspect="1" noChangeArrowheads="1"/>
          </p:cNvPicPr>
          <p:nvPr/>
        </p:nvPicPr>
        <p:blipFill>
          <a:blip r:embed="rId3" cstate="print"/>
          <a:srcRect/>
          <a:stretch>
            <a:fillRect/>
          </a:stretch>
        </p:blipFill>
        <p:spPr>
          <a:xfrm>
            <a:off x="0" y="0"/>
            <a:ext cx="9144000" cy="6859364"/>
          </a:xfrm>
          <a:prstGeom prst="rect">
            <a:avLst/>
          </a:prstGeom>
          <a:noFill/>
          <a:ln/>
        </p:spPr>
      </p:pic>
      <p:sp>
        <p:nvSpPr>
          <p:cNvPr id="3" name="TextBox 2"/>
          <p:cNvSpPr txBox="1"/>
          <p:nvPr/>
        </p:nvSpPr>
        <p:spPr>
          <a:xfrm>
            <a:off x="152400" y="228600"/>
            <a:ext cx="8839200" cy="1200329"/>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r>
              <a:rPr lang="en-US" sz="3600" dirty="0" smtClean="0">
                <a:effectLst>
                  <a:outerShdw blurRad="50800" dist="38100" dir="2700000" algn="tl" rotWithShape="0">
                    <a:prstClr val="black">
                      <a:alpha val="40000"/>
                    </a:prstClr>
                  </a:outerShdw>
                </a:effectLst>
                <a:latin typeface="Calibri" pitchFamily="34" charset="0"/>
              </a:rPr>
              <a:t>You can only see things that are </a:t>
            </a:r>
            <a:r>
              <a:rPr lang="en-US" sz="3600" b="1" dirty="0" smtClean="0">
                <a:effectLst>
                  <a:outerShdw blurRad="50800" dist="38100" dir="2700000" algn="tl" rotWithShape="0">
                    <a:prstClr val="black">
                      <a:alpha val="40000"/>
                    </a:prstClr>
                  </a:outerShdw>
                </a:effectLst>
                <a:latin typeface="Calibri" pitchFamily="34" charset="0"/>
              </a:rPr>
              <a:t>microscopic </a:t>
            </a:r>
            <a:r>
              <a:rPr lang="en-US" sz="3600" dirty="0" smtClean="0">
                <a:effectLst>
                  <a:outerShdw blurRad="50800" dist="38100" dir="2700000" algn="tl" rotWithShape="0">
                    <a:prstClr val="black">
                      <a:alpha val="40000"/>
                    </a:prstClr>
                  </a:outerShdw>
                </a:effectLst>
                <a:latin typeface="Calibri" pitchFamily="34" charset="0"/>
              </a:rPr>
              <a:t>with a microscope.</a:t>
            </a:r>
            <a:endParaRPr lang="en-US" sz="3600" dirty="0">
              <a:effectLst>
                <a:outerShdw blurRad="50800" dist="38100" dir="2700000" algn="tl" rotWithShape="0">
                  <a:prstClr val="black">
                    <a:alpha val="40000"/>
                  </a:prstClr>
                </a:outerShdw>
              </a:effectLst>
              <a:latin typeface="Calibri" pitchFamily="34" charset="0"/>
            </a:endParaRPr>
          </a:p>
        </p:txBody>
      </p:sp>
      <p:sp>
        <p:nvSpPr>
          <p:cNvPr id="4" name="TextBox 3"/>
          <p:cNvSpPr txBox="1"/>
          <p:nvPr/>
        </p:nvSpPr>
        <p:spPr>
          <a:xfrm>
            <a:off x="5410200" y="1600200"/>
            <a:ext cx="3505200" cy="4770537"/>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pPr algn="ctr"/>
            <a:r>
              <a:rPr lang="en-US" sz="3200" dirty="0" smtClean="0">
                <a:effectLst>
                  <a:outerShdw blurRad="50800" dist="38100" dir="2700000" algn="tl" rotWithShape="0">
                    <a:prstClr val="black">
                      <a:alpha val="40000"/>
                    </a:prstClr>
                  </a:outerShdw>
                </a:effectLst>
                <a:latin typeface="Calibri" pitchFamily="34" charset="0"/>
              </a:rPr>
              <a:t>What does the word </a:t>
            </a:r>
            <a:r>
              <a:rPr lang="en-US" sz="3200" b="1" dirty="0" smtClean="0">
                <a:effectLst>
                  <a:outerShdw blurRad="50800" dist="38100" dir="2700000" algn="tl" rotWithShape="0">
                    <a:prstClr val="black">
                      <a:alpha val="40000"/>
                    </a:prstClr>
                  </a:outerShdw>
                </a:effectLst>
                <a:latin typeface="Calibri" pitchFamily="34" charset="0"/>
              </a:rPr>
              <a:t>microscopic</a:t>
            </a:r>
            <a:r>
              <a:rPr lang="en-US" sz="3200" dirty="0" smtClean="0">
                <a:effectLst>
                  <a:outerShdw blurRad="50800" dist="38100" dir="2700000" algn="tl" rotWithShape="0">
                    <a:prstClr val="black">
                      <a:alpha val="40000"/>
                    </a:prstClr>
                  </a:outerShdw>
                </a:effectLst>
                <a:latin typeface="Calibri" pitchFamily="34" charset="0"/>
              </a:rPr>
              <a:t> mean?</a:t>
            </a:r>
          </a:p>
          <a:p>
            <a:pPr marL="514350" indent="-514350" algn="ctr"/>
            <a:r>
              <a:rPr lang="en-US" sz="1600" dirty="0" smtClean="0">
                <a:effectLst>
                  <a:outerShdw blurRad="50800" dist="38100" dir="2700000" algn="tl" rotWithShape="0">
                    <a:prstClr val="black">
                      <a:alpha val="40000"/>
                    </a:prstClr>
                  </a:outerShdw>
                </a:effectLst>
                <a:latin typeface="Calibri" pitchFamily="34" charset="0"/>
              </a:rPr>
              <a:t>(Remember to use your context clues)</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large</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round</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tiny</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purple</a:t>
            </a:r>
            <a:endParaRPr lang="en-US" sz="3200" dirty="0">
              <a:effectLst>
                <a:outerShdw blurRad="50800" dist="38100" dir="2700000" algn="tl" rotWithShape="0">
                  <a:prstClr val="black">
                    <a:alpha val="40000"/>
                  </a:prstClr>
                </a:outerShdw>
              </a:effectLst>
              <a:latin typeface="Calibri" pitchFamily="34" charset="0"/>
            </a:endParaRPr>
          </a:p>
        </p:txBody>
      </p:sp>
      <p:pic>
        <p:nvPicPr>
          <p:cNvPr id="5" name="Picture 4" descr="geeky_girl_looking_at_microscope_hg_clr.gif"/>
          <p:cNvPicPr>
            <a:picLocks noChangeAspect="1"/>
          </p:cNvPicPr>
          <p:nvPr/>
        </p:nvPicPr>
        <p:blipFill>
          <a:blip r:embed="rId4" cstate="print"/>
          <a:stretch>
            <a:fillRect/>
          </a:stretch>
        </p:blipFill>
        <p:spPr>
          <a:xfrm>
            <a:off x="457200" y="2133600"/>
            <a:ext cx="4247106" cy="3543300"/>
          </a:xfrm>
          <a:prstGeom prst="rect">
            <a:avLst/>
          </a:prstGeom>
        </p:spPr>
      </p:pic>
    </p:spTree>
  </p:cSld>
  <p:clrMapOvr>
    <a:masterClrMapping/>
  </p:clrMapOvr>
  <p:transition xmlns:p14="http://schemas.microsoft.com/office/powerpoint/2010/main">
    <p:newsflash/>
    <p:sndAc>
      <p:stSnd>
        <p:snd r:embed="rId2"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
                                            <p:txEl>
                                              <p:pRg st="4" end="4"/>
                                            </p:txEl>
                                          </p:spTgt>
                                        </p:tgtEl>
                                        <p:attrNameLst>
                                          <p:attrName>style.color</p:attrName>
                                        </p:attrNameLst>
                                      </p:cBhvr>
                                      <p:to>
                                        <a:srgbClr val="B40000"/>
                                      </p:to>
                                    </p:animClr>
                                  </p:childTnLst>
                                </p:cTn>
                              </p:par>
                              <p:par>
                                <p:cTn id="7" presetID="5" presetClass="emph" presetSubtype="1" nodeType="withEffect">
                                  <p:stCondLst>
                                    <p:cond delay="0"/>
                                  </p:stCondLst>
                                  <p:childTnLst>
                                    <p:set>
                                      <p:cBhvr override="childStyle">
                                        <p:cTn id="8" dur="indefinite"/>
                                        <p:tgtEl>
                                          <p:spTgt spid="4">
                                            <p:txEl>
                                              <p:pRg st="4" end="4"/>
                                            </p:txEl>
                                          </p:spTgt>
                                        </p:tgtEl>
                                        <p:attrNameLst>
                                          <p:attrName>style.fontStyle</p:attrName>
                                        </p:attrNameLst>
                                      </p:cBhvr>
                                      <p:to>
                                        <p:strVal val="normal"/>
                                      </p:to>
                                    </p:set>
                                    <p:set>
                                      <p:cBhvr override="childStyle">
                                        <p:cTn id="9" dur="indefinite"/>
                                        <p:tgtEl>
                                          <p:spTgt spid="4">
                                            <p:txEl>
                                              <p:pRg st="4" end="4"/>
                                            </p:txEl>
                                          </p:spTgt>
                                        </p:tgtEl>
                                        <p:attrNameLst>
                                          <p:attrName>style.fontWeight</p:attrName>
                                        </p:attrNameLst>
                                      </p:cBhvr>
                                      <p:to>
                                        <p:strVal val="bold"/>
                                      </p:to>
                                    </p:set>
                                    <p:set>
                                      <p:cBhvr override="childStyle">
                                        <p:cTn id="10" dur="indefinite"/>
                                        <p:tgtEl>
                                          <p:spTgt spid="4">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just_the_facts_trs"/>
          <p:cNvPicPr>
            <a:picLocks noChangeAspect="1" noChangeArrowheads="1"/>
          </p:cNvPicPr>
          <p:nvPr/>
        </p:nvPicPr>
        <p:blipFill>
          <a:blip r:embed="rId3" cstate="print"/>
          <a:srcRect/>
          <a:stretch>
            <a:fillRect/>
          </a:stretch>
        </p:blipFill>
        <p:spPr>
          <a:xfrm>
            <a:off x="0" y="0"/>
            <a:ext cx="9144000" cy="6859364"/>
          </a:xfrm>
          <a:prstGeom prst="rect">
            <a:avLst/>
          </a:prstGeom>
          <a:noFill/>
          <a:ln/>
        </p:spPr>
      </p:pic>
      <p:sp>
        <p:nvSpPr>
          <p:cNvPr id="3" name="TextBox 2"/>
          <p:cNvSpPr txBox="1"/>
          <p:nvPr/>
        </p:nvSpPr>
        <p:spPr>
          <a:xfrm>
            <a:off x="152400" y="228600"/>
            <a:ext cx="8839200" cy="1200329"/>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r>
              <a:rPr lang="en-US" sz="3600" dirty="0" smtClean="0">
                <a:effectLst>
                  <a:outerShdw blurRad="50800" dist="38100" dir="2700000" algn="tl" rotWithShape="0">
                    <a:prstClr val="black">
                      <a:alpha val="40000"/>
                    </a:prstClr>
                  </a:outerShdw>
                </a:effectLst>
                <a:latin typeface="Calibri" pitchFamily="34" charset="0"/>
              </a:rPr>
              <a:t>Bruno was a </a:t>
            </a:r>
            <a:r>
              <a:rPr lang="en-US" sz="3600" b="1" dirty="0" smtClean="0">
                <a:effectLst>
                  <a:outerShdw blurRad="50800" dist="38100" dir="2700000" algn="tl" rotWithShape="0">
                    <a:prstClr val="black">
                      <a:alpha val="40000"/>
                    </a:prstClr>
                  </a:outerShdw>
                </a:effectLst>
                <a:latin typeface="Calibri" pitchFamily="34" charset="0"/>
              </a:rPr>
              <a:t>malicious</a:t>
            </a:r>
            <a:r>
              <a:rPr lang="en-US" sz="3600" dirty="0" smtClean="0">
                <a:effectLst>
                  <a:outerShdw blurRad="50800" dist="38100" dir="2700000" algn="tl" rotWithShape="0">
                    <a:prstClr val="black">
                      <a:alpha val="40000"/>
                    </a:prstClr>
                  </a:outerShdw>
                </a:effectLst>
                <a:latin typeface="Calibri" pitchFamily="34" charset="0"/>
              </a:rPr>
              <a:t> kid, and he always picked on children smaller than himself.</a:t>
            </a:r>
            <a:endParaRPr lang="en-US" sz="3600" dirty="0">
              <a:effectLst>
                <a:outerShdw blurRad="50800" dist="38100" dir="2700000" algn="tl" rotWithShape="0">
                  <a:prstClr val="black">
                    <a:alpha val="40000"/>
                  </a:prstClr>
                </a:outerShdw>
              </a:effectLst>
              <a:latin typeface="Calibri" pitchFamily="34" charset="0"/>
            </a:endParaRPr>
          </a:p>
        </p:txBody>
      </p:sp>
      <p:sp>
        <p:nvSpPr>
          <p:cNvPr id="4" name="TextBox 3"/>
          <p:cNvSpPr txBox="1"/>
          <p:nvPr/>
        </p:nvSpPr>
        <p:spPr>
          <a:xfrm>
            <a:off x="5410200" y="1600200"/>
            <a:ext cx="3505200" cy="4770537"/>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pPr algn="ctr"/>
            <a:r>
              <a:rPr lang="en-US" sz="3200" dirty="0" smtClean="0">
                <a:effectLst>
                  <a:outerShdw blurRad="50800" dist="38100" dir="2700000" algn="tl" rotWithShape="0">
                    <a:prstClr val="black">
                      <a:alpha val="40000"/>
                    </a:prstClr>
                  </a:outerShdw>
                </a:effectLst>
                <a:latin typeface="Calibri" pitchFamily="34" charset="0"/>
              </a:rPr>
              <a:t>What does the word </a:t>
            </a:r>
            <a:r>
              <a:rPr lang="en-US" sz="3200" b="1" dirty="0" smtClean="0">
                <a:effectLst>
                  <a:outerShdw blurRad="50800" dist="38100" dir="2700000" algn="tl" rotWithShape="0">
                    <a:prstClr val="black">
                      <a:alpha val="40000"/>
                    </a:prstClr>
                  </a:outerShdw>
                </a:effectLst>
                <a:latin typeface="Calibri" pitchFamily="34" charset="0"/>
              </a:rPr>
              <a:t>malicious </a:t>
            </a:r>
            <a:r>
              <a:rPr lang="en-US" sz="3200" dirty="0" smtClean="0">
                <a:effectLst>
                  <a:outerShdw blurRad="50800" dist="38100" dir="2700000" algn="tl" rotWithShape="0">
                    <a:prstClr val="black">
                      <a:alpha val="40000"/>
                    </a:prstClr>
                  </a:outerShdw>
                </a:effectLst>
                <a:latin typeface="Calibri" pitchFamily="34" charset="0"/>
              </a:rPr>
              <a:t>mean?</a:t>
            </a:r>
          </a:p>
          <a:p>
            <a:pPr marL="514350" indent="-514350" algn="ctr"/>
            <a:r>
              <a:rPr lang="en-US" sz="1600" dirty="0" smtClean="0">
                <a:effectLst>
                  <a:outerShdw blurRad="50800" dist="38100" dir="2700000" algn="tl" rotWithShape="0">
                    <a:prstClr val="black">
                      <a:alpha val="40000"/>
                    </a:prstClr>
                  </a:outerShdw>
                </a:effectLst>
                <a:latin typeface="Calibri" pitchFamily="34" charset="0"/>
              </a:rPr>
              <a:t>(Remember to use your context clues)</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smart</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funny</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tall</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unkind</a:t>
            </a:r>
            <a:endParaRPr lang="en-US" sz="3200" dirty="0">
              <a:effectLst>
                <a:outerShdw blurRad="50800" dist="38100" dir="2700000" algn="tl" rotWithShape="0">
                  <a:prstClr val="black">
                    <a:alpha val="40000"/>
                  </a:prstClr>
                </a:outerShdw>
              </a:effectLst>
              <a:latin typeface="Calibri" pitchFamily="34" charset="0"/>
            </a:endParaRPr>
          </a:p>
        </p:txBody>
      </p:sp>
      <p:pic>
        <p:nvPicPr>
          <p:cNvPr id="6" name="Picture 5" descr="billy_bully_holding_bobby_hg_clr.gif"/>
          <p:cNvPicPr>
            <a:picLocks noChangeAspect="1"/>
          </p:cNvPicPr>
          <p:nvPr/>
        </p:nvPicPr>
        <p:blipFill>
          <a:blip r:embed="rId4" cstate="print"/>
          <a:stretch>
            <a:fillRect/>
          </a:stretch>
        </p:blipFill>
        <p:spPr>
          <a:xfrm>
            <a:off x="838200" y="1981200"/>
            <a:ext cx="3600450" cy="4154365"/>
          </a:xfrm>
          <a:prstGeom prst="rect">
            <a:avLst/>
          </a:prstGeom>
        </p:spPr>
      </p:pic>
    </p:spTree>
  </p:cSld>
  <p:clrMapOvr>
    <a:masterClrMapping/>
  </p:clrMapOvr>
  <p:transition xmlns:p14="http://schemas.microsoft.com/office/powerpoint/2010/main">
    <p:newsflash/>
    <p:sndAc>
      <p:stSnd>
        <p:snd r:embed="rId2"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4">
                                            <p:txEl>
                                              <p:pRg st="5" end="5"/>
                                            </p:txEl>
                                          </p:spTgt>
                                        </p:tgtEl>
                                        <p:attrNameLst>
                                          <p:attrName>style.fontStyle</p:attrName>
                                        </p:attrNameLst>
                                      </p:cBhvr>
                                      <p:to>
                                        <p:strVal val="normal"/>
                                      </p:to>
                                    </p:set>
                                    <p:set>
                                      <p:cBhvr override="childStyle">
                                        <p:cTn id="7" dur="indefinite"/>
                                        <p:tgtEl>
                                          <p:spTgt spid="4">
                                            <p:txEl>
                                              <p:pRg st="5" end="5"/>
                                            </p:txEl>
                                          </p:spTgt>
                                        </p:tgtEl>
                                        <p:attrNameLst>
                                          <p:attrName>style.fontWeight</p:attrName>
                                        </p:attrNameLst>
                                      </p:cBhvr>
                                      <p:to>
                                        <p:strVal val="bold"/>
                                      </p:to>
                                    </p:set>
                                    <p:set>
                                      <p:cBhvr override="childStyle">
                                        <p:cTn id="8" dur="indefinite"/>
                                        <p:tgtEl>
                                          <p:spTgt spid="4">
                                            <p:txEl>
                                              <p:pRg st="5" end="5"/>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4">
                                            <p:txEl>
                                              <p:pRg st="5" end="5"/>
                                            </p:txEl>
                                          </p:spTgt>
                                        </p:tgtEl>
                                        <p:attrNameLst>
                                          <p:attrName>style.color</p:attrName>
                                        </p:attrNameLst>
                                      </p:cBhvr>
                                      <p:to>
                                        <a:srgbClr val="B4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133600" y="1143000"/>
            <a:ext cx="6557181" cy="86177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r>
              <a:rPr lang="en-US" sz="1400" b="1" cap="none" spc="0" dirty="0" smtClean="0">
                <a:ln w="11430"/>
                <a:solidFill>
                  <a:sysClr val="windowText" lastClr="000000"/>
                </a:solidFill>
                <a:effectLst>
                  <a:outerShdw blurRad="50800" dist="38100" algn="l" rotWithShape="0">
                    <a:prstClr val="black">
                      <a:alpha val="40000"/>
                    </a:prstClr>
                  </a:outerShdw>
                </a:effectLst>
                <a:latin typeface="Calibri" pitchFamily="34" charset="0"/>
              </a:rPr>
              <a:t>INVESTIGATION NOTES</a:t>
            </a:r>
          </a:p>
          <a:p>
            <a:pPr algn="ctr"/>
            <a:r>
              <a:rPr lang="en-US" sz="3600" b="1" cap="none" spc="0" dirty="0" smtClean="0">
                <a:ln w="11430"/>
                <a:solidFill>
                  <a:sysClr val="windowText" lastClr="000000"/>
                </a:solidFill>
                <a:effectLst>
                  <a:outerShdw blurRad="50800" dist="38100" algn="l" rotWithShape="0">
                    <a:prstClr val="black">
                      <a:alpha val="40000"/>
                    </a:prstClr>
                  </a:outerShdw>
                </a:effectLst>
                <a:latin typeface="Calibri" pitchFamily="34" charset="0"/>
              </a:rPr>
              <a:t>     What are </a:t>
            </a:r>
            <a:r>
              <a:rPr lang="en-US" sz="3600" b="1" cap="none" spc="0" dirty="0" smtClean="0">
                <a:ln w="11430"/>
                <a:solidFill>
                  <a:srgbClr val="800000"/>
                </a:solidFill>
                <a:effectLst>
                  <a:outerShdw blurRad="50800" dist="38100" algn="l" rotWithShape="0">
                    <a:prstClr val="black">
                      <a:alpha val="40000"/>
                    </a:prstClr>
                  </a:outerShdw>
                </a:effectLst>
                <a:latin typeface="Calibri" pitchFamily="34" charset="0"/>
              </a:rPr>
              <a:t>Context Clues</a:t>
            </a:r>
            <a:r>
              <a:rPr lang="en-US" sz="3600" b="1" cap="none" spc="0" dirty="0" smtClean="0">
                <a:ln w="11430"/>
                <a:solidFill>
                  <a:sysClr val="windowText" lastClr="000000"/>
                </a:solidFill>
                <a:effectLst>
                  <a:outerShdw blurRad="50800" dist="38100" algn="l" rotWithShape="0">
                    <a:prstClr val="black">
                      <a:alpha val="40000"/>
                    </a:prstClr>
                  </a:outerShdw>
                </a:effectLst>
                <a:latin typeface="Calibri" pitchFamily="34" charset="0"/>
              </a:rPr>
              <a:t>?           </a:t>
            </a:r>
            <a:endParaRPr lang="en-US" sz="3600" b="1" cap="none" spc="0" dirty="0">
              <a:ln w="11430"/>
              <a:solidFill>
                <a:sysClr val="windowText" lastClr="000000"/>
              </a:solidFill>
              <a:effectLst>
                <a:outerShdw blurRad="50800" dist="38100" algn="l" rotWithShape="0">
                  <a:prstClr val="black">
                    <a:alpha val="40000"/>
                  </a:prstClr>
                </a:outerShdw>
              </a:effectLst>
              <a:latin typeface="Calibri" pitchFamily="34" charset="0"/>
            </a:endParaRPr>
          </a:p>
        </p:txBody>
      </p:sp>
      <p:sp>
        <p:nvSpPr>
          <p:cNvPr id="9" name="Rectangle 8"/>
          <p:cNvSpPr/>
          <p:nvPr/>
        </p:nvSpPr>
        <p:spPr>
          <a:xfrm>
            <a:off x="2057400" y="1905000"/>
            <a:ext cx="6096000" cy="150810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r>
              <a:rPr lang="en-US" sz="3200" b="1" dirty="0" smtClean="0">
                <a:ln w="11430"/>
                <a:solidFill>
                  <a:srgbClr val="800000"/>
                </a:solidFill>
                <a:effectLst>
                  <a:outerShdw blurRad="50800" dist="38100" algn="l" rotWithShape="0">
                    <a:prstClr val="black">
                      <a:alpha val="40000"/>
                    </a:prstClr>
                  </a:outerShdw>
                </a:effectLst>
                <a:latin typeface="Calibri" pitchFamily="34" charset="0"/>
              </a:rPr>
              <a:t>Context clues </a:t>
            </a:r>
            <a:r>
              <a:rPr lang="en-US" sz="3200" b="1" dirty="0" smtClean="0">
                <a:ln w="11430"/>
                <a:solidFill>
                  <a:sysClr val="windowText" lastClr="000000"/>
                </a:solidFill>
                <a:effectLst>
                  <a:outerShdw blurRad="50800" dist="38100" algn="l" rotWithShape="0">
                    <a:prstClr val="black">
                      <a:alpha val="40000"/>
                    </a:prstClr>
                  </a:outerShdw>
                </a:effectLst>
                <a:latin typeface="Calibri" pitchFamily="34" charset="0"/>
              </a:rPr>
              <a:t>a</a:t>
            </a:r>
            <a:r>
              <a:rPr lang="en-US" sz="3000" b="1" dirty="0" smtClean="0">
                <a:ln w="11430"/>
                <a:solidFill>
                  <a:sysClr val="windowText" lastClr="000000"/>
                </a:solidFill>
                <a:effectLst>
                  <a:outerShdw blurRad="50800" dist="38100" algn="l" rotWithShape="0">
                    <a:prstClr val="black">
                      <a:alpha val="40000"/>
                    </a:prstClr>
                  </a:outerShdw>
                </a:effectLst>
                <a:latin typeface="Calibri" pitchFamily="34" charset="0"/>
              </a:rPr>
              <a:t>re helpful words that help you </a:t>
            </a:r>
            <a:r>
              <a:rPr lang="en-US" sz="3000" b="1" cap="none" spc="0" dirty="0" smtClean="0">
                <a:ln w="11430"/>
                <a:solidFill>
                  <a:sysClr val="windowText" lastClr="000000"/>
                </a:solidFill>
                <a:effectLst>
                  <a:outerShdw blurRad="50800" dist="38100" algn="l" rotWithShape="0">
                    <a:prstClr val="black">
                      <a:alpha val="40000"/>
                    </a:prstClr>
                  </a:outerShdw>
                </a:effectLst>
                <a:latin typeface="Calibri" pitchFamily="34" charset="0"/>
              </a:rPr>
              <a:t>figure out what difficult words </a:t>
            </a:r>
            <a:r>
              <a:rPr lang="en-US" sz="3000" b="1" dirty="0" smtClean="0">
                <a:ln w="11430"/>
                <a:solidFill>
                  <a:sysClr val="windowText" lastClr="000000"/>
                </a:solidFill>
                <a:effectLst>
                  <a:outerShdw blurRad="50800" dist="38100" algn="l" rotWithShape="0">
                    <a:prstClr val="black">
                      <a:alpha val="40000"/>
                    </a:prstClr>
                  </a:outerShdw>
                </a:effectLst>
                <a:latin typeface="Calibri" pitchFamily="34" charset="0"/>
              </a:rPr>
              <a:t>mean.</a:t>
            </a:r>
            <a:endParaRPr lang="en-US" sz="3000" b="1" cap="none" spc="0" dirty="0">
              <a:ln w="11430"/>
              <a:solidFill>
                <a:sysClr val="windowText" lastClr="000000"/>
              </a:solidFill>
              <a:effectLst>
                <a:outerShdw blurRad="50800" dist="38100" algn="l" rotWithShape="0">
                  <a:prstClr val="black">
                    <a:alpha val="40000"/>
                  </a:prstClr>
                </a:outerShdw>
              </a:effectLst>
              <a:latin typeface="Calibri" pitchFamily="34" charset="0"/>
            </a:endParaRPr>
          </a:p>
        </p:txBody>
      </p:sp>
      <p:sp>
        <p:nvSpPr>
          <p:cNvPr id="10" name="Rectangle 9"/>
          <p:cNvSpPr/>
          <p:nvPr/>
        </p:nvSpPr>
        <p:spPr>
          <a:xfrm>
            <a:off x="2057400" y="3352800"/>
            <a:ext cx="632460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r>
              <a:rPr lang="en-US" sz="3200" b="1" dirty="0" smtClean="0">
                <a:ln w="11430"/>
                <a:solidFill>
                  <a:srgbClr val="800000"/>
                </a:solidFill>
                <a:effectLst>
                  <a:outerShdw blurRad="50800" dist="38100" algn="l" rotWithShape="0">
                    <a:prstClr val="black">
                      <a:alpha val="40000"/>
                    </a:prstClr>
                  </a:outerShdw>
                </a:effectLst>
                <a:latin typeface="Calibri" pitchFamily="34" charset="0"/>
              </a:rPr>
              <a:t>Context clues </a:t>
            </a:r>
            <a:r>
              <a:rPr lang="en-US" sz="3200" b="1" dirty="0" smtClean="0">
                <a:ln w="11430"/>
                <a:solidFill>
                  <a:sysClr val="windowText" lastClr="000000"/>
                </a:solidFill>
                <a:effectLst>
                  <a:outerShdw blurRad="50800" dist="38100" algn="l" rotWithShape="0">
                    <a:prstClr val="black">
                      <a:alpha val="40000"/>
                    </a:prstClr>
                  </a:outerShdw>
                </a:effectLst>
                <a:latin typeface="Calibri" pitchFamily="34" charset="0"/>
              </a:rPr>
              <a:t>can normally be found around the word you are trying to figure out the meaning to.</a:t>
            </a:r>
            <a:endParaRPr lang="en-US" sz="3000" b="1" cap="none" spc="0" dirty="0">
              <a:ln w="11430"/>
              <a:solidFill>
                <a:sysClr val="windowText" lastClr="000000"/>
              </a:solidFill>
              <a:effectLst>
                <a:outerShdw blurRad="50800" dist="38100" algn="l" rotWithShape="0">
                  <a:prstClr val="black">
                    <a:alpha val="40000"/>
                  </a:prstClr>
                </a:outerShdw>
              </a:effectLst>
              <a:latin typeface="Calibri" pitchFamily="34" charset="0"/>
            </a:endParaRPr>
          </a:p>
        </p:txBody>
      </p:sp>
      <p:pic>
        <p:nvPicPr>
          <p:cNvPr id="5" name="Picture 4" descr="detective_searching_clues_hg_clr.gif"/>
          <p:cNvPicPr>
            <a:picLocks noChangeAspect="1"/>
          </p:cNvPicPr>
          <p:nvPr/>
        </p:nvPicPr>
        <p:blipFill>
          <a:blip r:embed="rId4" cstate="print"/>
          <a:stretch>
            <a:fillRect/>
          </a:stretch>
        </p:blipFill>
        <p:spPr>
          <a:xfrm>
            <a:off x="6477000" y="4419600"/>
            <a:ext cx="2414631" cy="2214562"/>
          </a:xfrm>
          <a:prstGeom prst="rect">
            <a:avLst/>
          </a:prstGeom>
        </p:spPr>
      </p:pic>
    </p:spTree>
  </p:cSld>
  <p:clrMapOvr>
    <a:masterClrMapping/>
  </p:clrMapOvr>
  <p:transition xmlns:p14="http://schemas.microsoft.com/office/powerpoint/2010/main">
    <p:newsflash/>
    <p:sndAc>
      <p:stSnd>
        <p:snd r:embed="rId2"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just_the_facts_trs"/>
          <p:cNvPicPr>
            <a:picLocks noChangeAspect="1" noChangeArrowheads="1"/>
          </p:cNvPicPr>
          <p:nvPr/>
        </p:nvPicPr>
        <p:blipFill>
          <a:blip r:embed="rId3" cstate="print"/>
          <a:srcRect/>
          <a:stretch>
            <a:fillRect/>
          </a:stretch>
        </p:blipFill>
        <p:spPr>
          <a:xfrm>
            <a:off x="0" y="0"/>
            <a:ext cx="9144000" cy="6859364"/>
          </a:xfrm>
          <a:prstGeom prst="rect">
            <a:avLst/>
          </a:prstGeom>
          <a:noFill/>
          <a:ln/>
        </p:spPr>
      </p:pic>
      <p:sp>
        <p:nvSpPr>
          <p:cNvPr id="3" name="TextBox 2"/>
          <p:cNvSpPr txBox="1"/>
          <p:nvPr/>
        </p:nvSpPr>
        <p:spPr>
          <a:xfrm>
            <a:off x="152400" y="228600"/>
            <a:ext cx="8839200" cy="1200329"/>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r>
              <a:rPr lang="en-US" sz="3600" dirty="0" smtClean="0">
                <a:effectLst>
                  <a:outerShdw blurRad="50800" dist="38100" dir="2700000" algn="tl" rotWithShape="0">
                    <a:prstClr val="black">
                      <a:alpha val="40000"/>
                    </a:prstClr>
                  </a:outerShdw>
                </a:effectLst>
                <a:latin typeface="Calibri" pitchFamily="34" charset="0"/>
              </a:rPr>
              <a:t>An intelligent </a:t>
            </a:r>
            <a:r>
              <a:rPr lang="en-US" sz="3600" b="1" dirty="0" smtClean="0">
                <a:effectLst>
                  <a:outerShdw blurRad="50800" dist="38100" dir="2700000" algn="tl" rotWithShape="0">
                    <a:prstClr val="black">
                      <a:alpha val="40000"/>
                    </a:prstClr>
                  </a:outerShdw>
                </a:effectLst>
                <a:latin typeface="Calibri" pitchFamily="34" charset="0"/>
              </a:rPr>
              <a:t>sleuth</a:t>
            </a:r>
            <a:r>
              <a:rPr lang="en-US" sz="3600" dirty="0" smtClean="0">
                <a:effectLst>
                  <a:outerShdw blurRad="50800" dist="38100" dir="2700000" algn="tl" rotWithShape="0">
                    <a:prstClr val="black">
                      <a:alpha val="40000"/>
                    </a:prstClr>
                  </a:outerShdw>
                </a:effectLst>
                <a:latin typeface="Calibri" pitchFamily="34" charset="0"/>
              </a:rPr>
              <a:t> with the right tools would help us to solve this crime.</a:t>
            </a:r>
            <a:endParaRPr lang="en-US" sz="3600" dirty="0">
              <a:effectLst>
                <a:outerShdw blurRad="50800" dist="38100" dir="2700000" algn="tl" rotWithShape="0">
                  <a:prstClr val="black">
                    <a:alpha val="40000"/>
                  </a:prstClr>
                </a:outerShdw>
              </a:effectLst>
              <a:latin typeface="Calibri" pitchFamily="34" charset="0"/>
            </a:endParaRPr>
          </a:p>
        </p:txBody>
      </p:sp>
      <p:sp>
        <p:nvSpPr>
          <p:cNvPr id="4" name="TextBox 3"/>
          <p:cNvSpPr txBox="1"/>
          <p:nvPr/>
        </p:nvSpPr>
        <p:spPr>
          <a:xfrm>
            <a:off x="5410200" y="1600200"/>
            <a:ext cx="3505200" cy="4524315"/>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pPr algn="ctr"/>
            <a:r>
              <a:rPr lang="en-US" sz="3200" dirty="0" smtClean="0">
                <a:effectLst>
                  <a:outerShdw blurRad="50800" dist="38100" dir="2700000" algn="tl" rotWithShape="0">
                    <a:prstClr val="black">
                      <a:alpha val="40000"/>
                    </a:prstClr>
                  </a:outerShdw>
                </a:effectLst>
                <a:latin typeface="Calibri" pitchFamily="34" charset="0"/>
              </a:rPr>
              <a:t>What does the word </a:t>
            </a:r>
            <a:r>
              <a:rPr lang="en-US" sz="3200" b="1" dirty="0" smtClean="0">
                <a:effectLst>
                  <a:outerShdw blurRad="50800" dist="38100" dir="2700000" algn="tl" rotWithShape="0">
                    <a:prstClr val="black">
                      <a:alpha val="40000"/>
                    </a:prstClr>
                  </a:outerShdw>
                </a:effectLst>
                <a:latin typeface="Calibri" pitchFamily="34" charset="0"/>
              </a:rPr>
              <a:t>sleuth </a:t>
            </a:r>
            <a:r>
              <a:rPr lang="en-US" sz="3200" dirty="0" smtClean="0">
                <a:effectLst>
                  <a:outerShdw blurRad="50800" dist="38100" dir="2700000" algn="tl" rotWithShape="0">
                    <a:prstClr val="black">
                      <a:alpha val="40000"/>
                    </a:prstClr>
                  </a:outerShdw>
                </a:effectLst>
                <a:latin typeface="Calibri" pitchFamily="34" charset="0"/>
              </a:rPr>
              <a:t>mean?</a:t>
            </a:r>
          </a:p>
          <a:p>
            <a:pPr marL="514350" indent="-514350" algn="ctr"/>
            <a:r>
              <a:rPr lang="en-US" sz="1600" dirty="0" smtClean="0">
                <a:effectLst>
                  <a:outerShdw blurRad="50800" dist="38100" dir="2700000" algn="tl" rotWithShape="0">
                    <a:prstClr val="black">
                      <a:alpha val="40000"/>
                    </a:prstClr>
                  </a:outerShdw>
                </a:effectLst>
                <a:latin typeface="Calibri" pitchFamily="34" charset="0"/>
              </a:rPr>
              <a:t>(Remember to use your context clues)</a:t>
            </a:r>
          </a:p>
          <a:p>
            <a:pPr marL="514350" indent="-514350" algn="ctr"/>
            <a:endParaRPr lang="en-US" sz="1600" dirty="0" smtClean="0">
              <a:effectLst>
                <a:outerShdw blurRad="50800" dist="38100" dir="2700000" algn="tl" rotWithShape="0">
                  <a:prstClr val="black">
                    <a:alpha val="40000"/>
                  </a:prstClr>
                </a:outerShdw>
              </a:effectLst>
              <a:latin typeface="Calibri" pitchFamily="34" charset="0"/>
            </a:endParaRP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detective</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doctor</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pilot</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criminal</a:t>
            </a:r>
            <a:endParaRPr lang="en-US" sz="3200" dirty="0">
              <a:effectLst>
                <a:outerShdw blurRad="50800" dist="38100" dir="2700000" algn="tl" rotWithShape="0">
                  <a:prstClr val="black">
                    <a:alpha val="40000"/>
                  </a:prstClr>
                </a:outerShdw>
              </a:effectLst>
              <a:latin typeface="Calibri" pitchFamily="34" charset="0"/>
            </a:endParaRPr>
          </a:p>
        </p:txBody>
      </p:sp>
      <p:pic>
        <p:nvPicPr>
          <p:cNvPr id="7" name="Picture 6" descr="magnifying_glass_private_eye_hg_clr.gif"/>
          <p:cNvPicPr>
            <a:picLocks noChangeAspect="1"/>
          </p:cNvPicPr>
          <p:nvPr/>
        </p:nvPicPr>
        <p:blipFill>
          <a:blip r:embed="rId4" cstate="print"/>
          <a:stretch>
            <a:fillRect/>
          </a:stretch>
        </p:blipFill>
        <p:spPr>
          <a:xfrm>
            <a:off x="609600" y="1828800"/>
            <a:ext cx="4105275" cy="4105275"/>
          </a:xfrm>
          <a:prstGeom prst="rect">
            <a:avLst/>
          </a:prstGeom>
        </p:spPr>
      </p:pic>
    </p:spTree>
  </p:cSld>
  <p:clrMapOvr>
    <a:masterClrMapping/>
  </p:clrMapOvr>
  <p:transition xmlns:p14="http://schemas.microsoft.com/office/powerpoint/2010/main">
    <p:newsflash/>
    <p:sndAc>
      <p:stSnd>
        <p:snd r:embed="rId2"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
                                            <p:txEl>
                                              <p:pRg st="3" end="3"/>
                                            </p:txEl>
                                          </p:spTgt>
                                        </p:tgtEl>
                                        <p:attrNameLst>
                                          <p:attrName>style.color</p:attrName>
                                        </p:attrNameLst>
                                      </p:cBhvr>
                                      <p:to>
                                        <a:srgbClr val="B40000"/>
                                      </p:to>
                                    </p:animClr>
                                  </p:childTnLst>
                                </p:cTn>
                              </p:par>
                              <p:par>
                                <p:cTn id="7" presetID="5" presetClass="emph" presetSubtype="1" nodeType="withEffect">
                                  <p:stCondLst>
                                    <p:cond delay="0"/>
                                  </p:stCondLst>
                                  <p:childTnLst>
                                    <p:set>
                                      <p:cBhvr override="childStyle">
                                        <p:cTn id="8" dur="indefinite"/>
                                        <p:tgtEl>
                                          <p:spTgt spid="4">
                                            <p:txEl>
                                              <p:pRg st="3" end="3"/>
                                            </p:txEl>
                                          </p:spTgt>
                                        </p:tgtEl>
                                        <p:attrNameLst>
                                          <p:attrName>style.fontStyle</p:attrName>
                                        </p:attrNameLst>
                                      </p:cBhvr>
                                      <p:to>
                                        <p:strVal val="normal"/>
                                      </p:to>
                                    </p:set>
                                    <p:set>
                                      <p:cBhvr override="childStyle">
                                        <p:cTn id="9" dur="indefinite"/>
                                        <p:tgtEl>
                                          <p:spTgt spid="4">
                                            <p:txEl>
                                              <p:pRg st="3" end="3"/>
                                            </p:txEl>
                                          </p:spTgt>
                                        </p:tgtEl>
                                        <p:attrNameLst>
                                          <p:attrName>style.fontWeight</p:attrName>
                                        </p:attrNameLst>
                                      </p:cBhvr>
                                      <p:to>
                                        <p:strVal val="bold"/>
                                      </p:to>
                                    </p:set>
                                    <p:set>
                                      <p:cBhvr override="childStyle">
                                        <p:cTn id="10" dur="indefinite"/>
                                        <p:tgtEl>
                                          <p:spTgt spid="4">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just_the_facts_trs"/>
          <p:cNvPicPr>
            <a:picLocks noChangeAspect="1" noChangeArrowheads="1"/>
          </p:cNvPicPr>
          <p:nvPr/>
        </p:nvPicPr>
        <p:blipFill>
          <a:blip r:embed="rId3" cstate="print"/>
          <a:srcRect/>
          <a:stretch>
            <a:fillRect/>
          </a:stretch>
        </p:blipFill>
        <p:spPr>
          <a:xfrm>
            <a:off x="0" y="0"/>
            <a:ext cx="9144000" cy="6859364"/>
          </a:xfrm>
          <a:prstGeom prst="rect">
            <a:avLst/>
          </a:prstGeom>
          <a:noFill/>
          <a:ln/>
        </p:spPr>
      </p:pic>
      <p:sp>
        <p:nvSpPr>
          <p:cNvPr id="3" name="TextBox 2"/>
          <p:cNvSpPr txBox="1"/>
          <p:nvPr/>
        </p:nvSpPr>
        <p:spPr>
          <a:xfrm>
            <a:off x="152400" y="228600"/>
            <a:ext cx="8839200" cy="1200329"/>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r>
              <a:rPr lang="en-US" sz="3600" dirty="0" smtClean="0">
                <a:effectLst>
                  <a:outerShdw blurRad="50800" dist="38100" dir="2700000" algn="tl" rotWithShape="0">
                    <a:prstClr val="black">
                      <a:alpha val="40000"/>
                    </a:prstClr>
                  </a:outerShdw>
                </a:effectLst>
                <a:latin typeface="Calibri" pitchFamily="34" charset="0"/>
              </a:rPr>
              <a:t>Ana’s new diamond ring would </a:t>
            </a:r>
            <a:r>
              <a:rPr lang="en-US" sz="3600" b="1" dirty="0" smtClean="0">
                <a:effectLst>
                  <a:outerShdw blurRad="50800" dist="38100" dir="2700000" algn="tl" rotWithShape="0">
                    <a:prstClr val="black">
                      <a:alpha val="40000"/>
                    </a:prstClr>
                  </a:outerShdw>
                </a:effectLst>
                <a:latin typeface="Calibri" pitchFamily="34" charset="0"/>
              </a:rPr>
              <a:t>shimmer</a:t>
            </a:r>
            <a:r>
              <a:rPr lang="en-US" sz="3600" dirty="0" smtClean="0">
                <a:effectLst>
                  <a:outerShdw blurRad="50800" dist="38100" dir="2700000" algn="tl" rotWithShape="0">
                    <a:prstClr val="black">
                      <a:alpha val="40000"/>
                    </a:prstClr>
                  </a:outerShdw>
                </a:effectLst>
                <a:latin typeface="Calibri" pitchFamily="34" charset="0"/>
              </a:rPr>
              <a:t> in the sunlight when she walked outside.</a:t>
            </a:r>
            <a:endParaRPr lang="en-US" sz="3600" dirty="0">
              <a:effectLst>
                <a:outerShdw blurRad="50800" dist="38100" dir="2700000" algn="tl" rotWithShape="0">
                  <a:prstClr val="black">
                    <a:alpha val="40000"/>
                  </a:prstClr>
                </a:outerShdw>
              </a:effectLst>
              <a:latin typeface="Calibri" pitchFamily="34" charset="0"/>
            </a:endParaRPr>
          </a:p>
        </p:txBody>
      </p:sp>
      <p:sp>
        <p:nvSpPr>
          <p:cNvPr id="4" name="TextBox 3"/>
          <p:cNvSpPr txBox="1"/>
          <p:nvPr/>
        </p:nvSpPr>
        <p:spPr>
          <a:xfrm>
            <a:off x="5410200" y="1600200"/>
            <a:ext cx="3505200" cy="4770537"/>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pPr algn="ctr"/>
            <a:r>
              <a:rPr lang="en-US" sz="3200" dirty="0" smtClean="0">
                <a:effectLst>
                  <a:outerShdw blurRad="50800" dist="38100" dir="2700000" algn="tl" rotWithShape="0">
                    <a:prstClr val="black">
                      <a:alpha val="40000"/>
                    </a:prstClr>
                  </a:outerShdw>
                </a:effectLst>
                <a:latin typeface="Calibri" pitchFamily="34" charset="0"/>
              </a:rPr>
              <a:t>What does the word </a:t>
            </a:r>
            <a:r>
              <a:rPr lang="en-US" sz="3200" b="1" dirty="0" smtClean="0">
                <a:effectLst>
                  <a:outerShdw blurRad="50800" dist="38100" dir="2700000" algn="tl" rotWithShape="0">
                    <a:prstClr val="black">
                      <a:alpha val="40000"/>
                    </a:prstClr>
                  </a:outerShdw>
                </a:effectLst>
                <a:latin typeface="Calibri" pitchFamily="34" charset="0"/>
              </a:rPr>
              <a:t>shimmer </a:t>
            </a:r>
            <a:r>
              <a:rPr lang="en-US" sz="3200" dirty="0" smtClean="0">
                <a:effectLst>
                  <a:outerShdw blurRad="50800" dist="38100" dir="2700000" algn="tl" rotWithShape="0">
                    <a:prstClr val="black">
                      <a:alpha val="40000"/>
                    </a:prstClr>
                  </a:outerShdw>
                </a:effectLst>
                <a:latin typeface="Calibri" pitchFamily="34" charset="0"/>
              </a:rPr>
              <a:t>mean?</a:t>
            </a:r>
          </a:p>
          <a:p>
            <a:pPr marL="514350" indent="-514350" algn="ctr"/>
            <a:r>
              <a:rPr lang="en-US" sz="1600" dirty="0" smtClean="0">
                <a:effectLst>
                  <a:outerShdw blurRad="50800" dist="38100" dir="2700000" algn="tl" rotWithShape="0">
                    <a:prstClr val="black">
                      <a:alpha val="40000"/>
                    </a:prstClr>
                  </a:outerShdw>
                </a:effectLst>
                <a:latin typeface="Calibri" pitchFamily="34" charset="0"/>
              </a:rPr>
              <a:t>(Remember to use your context clues)</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dull</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sparkle</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light</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blind</a:t>
            </a:r>
            <a:endParaRPr lang="en-US" sz="3200" dirty="0">
              <a:effectLst>
                <a:outerShdw blurRad="50800" dist="38100" dir="2700000" algn="tl" rotWithShape="0">
                  <a:prstClr val="black">
                    <a:alpha val="40000"/>
                  </a:prstClr>
                </a:outerShdw>
              </a:effectLst>
              <a:latin typeface="Calibri" pitchFamily="34" charset="0"/>
            </a:endParaRPr>
          </a:p>
        </p:txBody>
      </p:sp>
      <p:pic>
        <p:nvPicPr>
          <p:cNvPr id="6" name="Picture 5" descr="diamond_engagement_ring_glimmer_hg_clr.gif"/>
          <p:cNvPicPr>
            <a:picLocks noChangeAspect="1"/>
          </p:cNvPicPr>
          <p:nvPr/>
        </p:nvPicPr>
        <p:blipFill>
          <a:blip r:embed="rId4" cstate="print"/>
          <a:stretch>
            <a:fillRect/>
          </a:stretch>
        </p:blipFill>
        <p:spPr>
          <a:xfrm>
            <a:off x="609600" y="2133600"/>
            <a:ext cx="4370659" cy="3348037"/>
          </a:xfrm>
          <a:prstGeom prst="rect">
            <a:avLst/>
          </a:prstGeom>
        </p:spPr>
      </p:pic>
    </p:spTree>
  </p:cSld>
  <p:clrMapOvr>
    <a:masterClrMapping/>
  </p:clrMapOvr>
  <p:transition xmlns:p14="http://schemas.microsoft.com/office/powerpoint/2010/main">
    <p:newsflash/>
    <p:sndAc>
      <p:stSnd>
        <p:snd r:embed="rId2"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
                                            <p:txEl>
                                              <p:pRg st="3" end="3"/>
                                            </p:txEl>
                                          </p:spTgt>
                                        </p:tgtEl>
                                        <p:attrNameLst>
                                          <p:attrName>style.color</p:attrName>
                                        </p:attrNameLst>
                                      </p:cBhvr>
                                      <p:to>
                                        <a:srgbClr val="B40000"/>
                                      </p:to>
                                    </p:animClr>
                                  </p:childTnLst>
                                </p:cTn>
                              </p:par>
                              <p:par>
                                <p:cTn id="7" presetID="5" presetClass="emph" presetSubtype="1" nodeType="withEffect">
                                  <p:stCondLst>
                                    <p:cond delay="0"/>
                                  </p:stCondLst>
                                  <p:childTnLst>
                                    <p:set>
                                      <p:cBhvr override="childStyle">
                                        <p:cTn id="8" dur="indefinite"/>
                                        <p:tgtEl>
                                          <p:spTgt spid="4">
                                            <p:txEl>
                                              <p:pRg st="3" end="3"/>
                                            </p:txEl>
                                          </p:spTgt>
                                        </p:tgtEl>
                                        <p:attrNameLst>
                                          <p:attrName>style.fontStyle</p:attrName>
                                        </p:attrNameLst>
                                      </p:cBhvr>
                                      <p:to>
                                        <p:strVal val="normal"/>
                                      </p:to>
                                    </p:set>
                                    <p:set>
                                      <p:cBhvr override="childStyle">
                                        <p:cTn id="9" dur="indefinite"/>
                                        <p:tgtEl>
                                          <p:spTgt spid="4">
                                            <p:txEl>
                                              <p:pRg st="3" end="3"/>
                                            </p:txEl>
                                          </p:spTgt>
                                        </p:tgtEl>
                                        <p:attrNameLst>
                                          <p:attrName>style.fontWeight</p:attrName>
                                        </p:attrNameLst>
                                      </p:cBhvr>
                                      <p:to>
                                        <p:strVal val="bold"/>
                                      </p:to>
                                    </p:set>
                                    <p:set>
                                      <p:cBhvr override="childStyle">
                                        <p:cTn id="10" dur="indefinite"/>
                                        <p:tgtEl>
                                          <p:spTgt spid="4">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just_the_facts_trs"/>
          <p:cNvPicPr>
            <a:picLocks noChangeAspect="1" noChangeArrowheads="1"/>
          </p:cNvPicPr>
          <p:nvPr/>
        </p:nvPicPr>
        <p:blipFill>
          <a:blip r:embed="rId3" cstate="print"/>
          <a:srcRect/>
          <a:stretch>
            <a:fillRect/>
          </a:stretch>
        </p:blipFill>
        <p:spPr>
          <a:xfrm>
            <a:off x="0" y="0"/>
            <a:ext cx="9144000" cy="6859364"/>
          </a:xfrm>
          <a:prstGeom prst="rect">
            <a:avLst/>
          </a:prstGeom>
          <a:noFill/>
          <a:ln/>
        </p:spPr>
      </p:pic>
      <p:sp>
        <p:nvSpPr>
          <p:cNvPr id="3" name="TextBox 2"/>
          <p:cNvSpPr txBox="1"/>
          <p:nvPr/>
        </p:nvSpPr>
        <p:spPr>
          <a:xfrm>
            <a:off x="152400" y="228600"/>
            <a:ext cx="8839200" cy="1200329"/>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r>
              <a:rPr lang="en-US" sz="3600" dirty="0" smtClean="0">
                <a:effectLst>
                  <a:outerShdw blurRad="50800" dist="38100" dir="2700000" algn="tl" rotWithShape="0">
                    <a:prstClr val="black">
                      <a:alpha val="40000"/>
                    </a:prstClr>
                  </a:outerShdw>
                </a:effectLst>
                <a:latin typeface="Calibri" pitchFamily="34" charset="0"/>
              </a:rPr>
              <a:t>Apples, oranges, peaches, and grapes are all considered </a:t>
            </a:r>
            <a:r>
              <a:rPr lang="en-US" sz="3600" b="1" dirty="0" smtClean="0">
                <a:effectLst>
                  <a:outerShdw blurRad="50800" dist="38100" dir="2700000" algn="tl" rotWithShape="0">
                    <a:prstClr val="black">
                      <a:alpha val="40000"/>
                    </a:prstClr>
                  </a:outerShdw>
                </a:effectLst>
                <a:latin typeface="Calibri" pitchFamily="34" charset="0"/>
              </a:rPr>
              <a:t>nutritious</a:t>
            </a:r>
            <a:r>
              <a:rPr lang="en-US" sz="3600" dirty="0" smtClean="0">
                <a:effectLst>
                  <a:outerShdw blurRad="50800" dist="38100" dir="2700000" algn="tl" rotWithShape="0">
                    <a:prstClr val="black">
                      <a:alpha val="40000"/>
                    </a:prstClr>
                  </a:outerShdw>
                </a:effectLst>
                <a:latin typeface="Calibri" pitchFamily="34" charset="0"/>
              </a:rPr>
              <a:t> food.</a:t>
            </a:r>
            <a:endParaRPr lang="en-US" sz="3600" dirty="0">
              <a:effectLst>
                <a:outerShdw blurRad="50800" dist="38100" dir="2700000" algn="tl" rotWithShape="0">
                  <a:prstClr val="black">
                    <a:alpha val="40000"/>
                  </a:prstClr>
                </a:outerShdw>
              </a:effectLst>
              <a:latin typeface="Calibri" pitchFamily="34" charset="0"/>
            </a:endParaRPr>
          </a:p>
        </p:txBody>
      </p:sp>
      <p:sp>
        <p:nvSpPr>
          <p:cNvPr id="4" name="TextBox 3"/>
          <p:cNvSpPr txBox="1"/>
          <p:nvPr/>
        </p:nvSpPr>
        <p:spPr>
          <a:xfrm>
            <a:off x="5410200" y="1600200"/>
            <a:ext cx="3505200" cy="4770537"/>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pPr algn="ctr"/>
            <a:r>
              <a:rPr lang="en-US" sz="3200" dirty="0" smtClean="0">
                <a:effectLst>
                  <a:outerShdw blurRad="50800" dist="38100" dir="2700000" algn="tl" rotWithShape="0">
                    <a:prstClr val="black">
                      <a:alpha val="40000"/>
                    </a:prstClr>
                  </a:outerShdw>
                </a:effectLst>
                <a:latin typeface="Calibri" pitchFamily="34" charset="0"/>
              </a:rPr>
              <a:t>What does the word </a:t>
            </a:r>
            <a:r>
              <a:rPr lang="en-US" sz="3200" b="1" dirty="0" smtClean="0">
                <a:effectLst>
                  <a:outerShdw blurRad="50800" dist="38100" dir="2700000" algn="tl" rotWithShape="0">
                    <a:prstClr val="black">
                      <a:alpha val="40000"/>
                    </a:prstClr>
                  </a:outerShdw>
                </a:effectLst>
                <a:latin typeface="Calibri" pitchFamily="34" charset="0"/>
              </a:rPr>
              <a:t>nutritious </a:t>
            </a:r>
            <a:r>
              <a:rPr lang="en-US" sz="3200" dirty="0" smtClean="0">
                <a:effectLst>
                  <a:outerShdw blurRad="50800" dist="38100" dir="2700000" algn="tl" rotWithShape="0">
                    <a:prstClr val="black">
                      <a:alpha val="40000"/>
                    </a:prstClr>
                  </a:outerShdw>
                </a:effectLst>
                <a:latin typeface="Calibri" pitchFamily="34" charset="0"/>
              </a:rPr>
              <a:t>mean?</a:t>
            </a:r>
          </a:p>
          <a:p>
            <a:pPr marL="514350" indent="-514350" algn="ctr"/>
            <a:r>
              <a:rPr lang="en-US" sz="1600" dirty="0" smtClean="0">
                <a:effectLst>
                  <a:outerShdw blurRad="50800" dist="38100" dir="2700000" algn="tl" rotWithShape="0">
                    <a:prstClr val="black">
                      <a:alpha val="40000"/>
                    </a:prstClr>
                  </a:outerShdw>
                </a:effectLst>
                <a:latin typeface="Calibri" pitchFamily="34" charset="0"/>
              </a:rPr>
              <a:t>(Remember to use your context clues)</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tasty</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yucky</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fruit</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healthy</a:t>
            </a:r>
            <a:endParaRPr lang="en-US" sz="3200" dirty="0">
              <a:effectLst>
                <a:outerShdw blurRad="50800" dist="38100" dir="2700000" algn="tl" rotWithShape="0">
                  <a:prstClr val="black">
                    <a:alpha val="40000"/>
                  </a:prstClr>
                </a:outerShdw>
              </a:effectLst>
              <a:latin typeface="Calibri" pitchFamily="34" charset="0"/>
            </a:endParaRPr>
          </a:p>
        </p:txBody>
      </p:sp>
      <p:pic>
        <p:nvPicPr>
          <p:cNvPr id="7" name="Picture 6" descr="fruit_bunch_rocking_hg_clr.gif"/>
          <p:cNvPicPr>
            <a:picLocks noChangeAspect="1"/>
          </p:cNvPicPr>
          <p:nvPr/>
        </p:nvPicPr>
        <p:blipFill>
          <a:blip r:embed="rId4" cstate="print"/>
          <a:stretch>
            <a:fillRect/>
          </a:stretch>
        </p:blipFill>
        <p:spPr>
          <a:xfrm>
            <a:off x="685800" y="2057400"/>
            <a:ext cx="4474243" cy="3400425"/>
          </a:xfrm>
          <a:prstGeom prst="rect">
            <a:avLst/>
          </a:prstGeom>
        </p:spPr>
      </p:pic>
    </p:spTree>
  </p:cSld>
  <p:clrMapOvr>
    <a:masterClrMapping/>
  </p:clrMapOvr>
  <p:transition xmlns:p14="http://schemas.microsoft.com/office/powerpoint/2010/main">
    <p:newsflash/>
    <p:sndAc>
      <p:stSnd>
        <p:snd r:embed="rId2"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
                                            <p:txEl>
                                              <p:pRg st="5" end="5"/>
                                            </p:txEl>
                                          </p:spTgt>
                                        </p:tgtEl>
                                        <p:attrNameLst>
                                          <p:attrName>style.color</p:attrName>
                                        </p:attrNameLst>
                                      </p:cBhvr>
                                      <p:to>
                                        <a:srgbClr val="B40000"/>
                                      </p:to>
                                    </p:animClr>
                                  </p:childTnLst>
                                </p:cTn>
                              </p:par>
                              <p:par>
                                <p:cTn id="7" presetID="5" presetClass="emph" presetSubtype="1" nodeType="withEffect">
                                  <p:stCondLst>
                                    <p:cond delay="0"/>
                                  </p:stCondLst>
                                  <p:childTnLst>
                                    <p:set>
                                      <p:cBhvr override="childStyle">
                                        <p:cTn id="8" dur="indefinite"/>
                                        <p:tgtEl>
                                          <p:spTgt spid="4">
                                            <p:txEl>
                                              <p:pRg st="5" end="5"/>
                                            </p:txEl>
                                          </p:spTgt>
                                        </p:tgtEl>
                                        <p:attrNameLst>
                                          <p:attrName>style.fontStyle</p:attrName>
                                        </p:attrNameLst>
                                      </p:cBhvr>
                                      <p:to>
                                        <p:strVal val="normal"/>
                                      </p:to>
                                    </p:set>
                                    <p:set>
                                      <p:cBhvr override="childStyle">
                                        <p:cTn id="9" dur="indefinite"/>
                                        <p:tgtEl>
                                          <p:spTgt spid="4">
                                            <p:txEl>
                                              <p:pRg st="5" end="5"/>
                                            </p:txEl>
                                          </p:spTgt>
                                        </p:tgtEl>
                                        <p:attrNameLst>
                                          <p:attrName>style.fontWeight</p:attrName>
                                        </p:attrNameLst>
                                      </p:cBhvr>
                                      <p:to>
                                        <p:strVal val="bold"/>
                                      </p:to>
                                    </p:set>
                                    <p:set>
                                      <p:cBhvr override="childStyle">
                                        <p:cTn id="10" dur="indefinite"/>
                                        <p:tgtEl>
                                          <p:spTgt spid="4">
                                            <p:txEl>
                                              <p:pRg st="5" end="5"/>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just_the_facts_trs"/>
          <p:cNvPicPr>
            <a:picLocks noChangeAspect="1" noChangeArrowheads="1"/>
          </p:cNvPicPr>
          <p:nvPr/>
        </p:nvPicPr>
        <p:blipFill>
          <a:blip r:embed="rId3" cstate="print"/>
          <a:srcRect/>
          <a:stretch>
            <a:fillRect/>
          </a:stretch>
        </p:blipFill>
        <p:spPr>
          <a:xfrm>
            <a:off x="0" y="0"/>
            <a:ext cx="9144000" cy="6859364"/>
          </a:xfrm>
          <a:prstGeom prst="rect">
            <a:avLst/>
          </a:prstGeom>
          <a:noFill/>
          <a:ln/>
        </p:spPr>
      </p:pic>
      <p:sp>
        <p:nvSpPr>
          <p:cNvPr id="3" name="TextBox 2"/>
          <p:cNvSpPr txBox="1"/>
          <p:nvPr/>
        </p:nvSpPr>
        <p:spPr>
          <a:xfrm>
            <a:off x="152400" y="228600"/>
            <a:ext cx="8839200" cy="1200329"/>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r>
              <a:rPr lang="en-US" sz="3600" dirty="0" smtClean="0">
                <a:effectLst>
                  <a:outerShdw blurRad="50800" dist="38100" dir="2700000" algn="tl" rotWithShape="0">
                    <a:prstClr val="black">
                      <a:alpha val="40000"/>
                    </a:prstClr>
                  </a:outerShdw>
                </a:effectLst>
                <a:latin typeface="Calibri" pitchFamily="34" charset="0"/>
              </a:rPr>
              <a:t>The man went to the </a:t>
            </a:r>
            <a:r>
              <a:rPr lang="en-US" sz="3600" b="1" dirty="0" smtClean="0">
                <a:effectLst>
                  <a:outerShdw blurRad="50800" dist="38100" dir="2700000" algn="tl" rotWithShape="0">
                    <a:prstClr val="black">
                      <a:alpha val="40000"/>
                    </a:prstClr>
                  </a:outerShdw>
                </a:effectLst>
                <a:latin typeface="Calibri" pitchFamily="34" charset="0"/>
              </a:rPr>
              <a:t>penitentiary</a:t>
            </a:r>
            <a:r>
              <a:rPr lang="en-US" sz="3600" dirty="0" smtClean="0">
                <a:effectLst>
                  <a:outerShdw blurRad="50800" dist="38100" dir="2700000" algn="tl" rotWithShape="0">
                    <a:prstClr val="black">
                      <a:alpha val="40000"/>
                    </a:prstClr>
                  </a:outerShdw>
                </a:effectLst>
                <a:latin typeface="Calibri" pitchFamily="34" charset="0"/>
              </a:rPr>
              <a:t> for robbing the city bank.</a:t>
            </a:r>
            <a:endParaRPr lang="en-US" sz="3600" dirty="0">
              <a:effectLst>
                <a:outerShdw blurRad="50800" dist="38100" dir="2700000" algn="tl" rotWithShape="0">
                  <a:prstClr val="black">
                    <a:alpha val="40000"/>
                  </a:prstClr>
                </a:outerShdw>
              </a:effectLst>
              <a:latin typeface="Calibri" pitchFamily="34" charset="0"/>
            </a:endParaRPr>
          </a:p>
        </p:txBody>
      </p:sp>
      <p:sp>
        <p:nvSpPr>
          <p:cNvPr id="4" name="TextBox 3"/>
          <p:cNvSpPr txBox="1"/>
          <p:nvPr/>
        </p:nvSpPr>
        <p:spPr>
          <a:xfrm>
            <a:off x="5410200" y="1600200"/>
            <a:ext cx="3505200" cy="4770537"/>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pPr algn="ctr"/>
            <a:r>
              <a:rPr lang="en-US" sz="3200" dirty="0" smtClean="0">
                <a:effectLst>
                  <a:outerShdw blurRad="50800" dist="38100" dir="2700000" algn="tl" rotWithShape="0">
                    <a:prstClr val="black">
                      <a:alpha val="40000"/>
                    </a:prstClr>
                  </a:outerShdw>
                </a:effectLst>
                <a:latin typeface="Calibri" pitchFamily="34" charset="0"/>
              </a:rPr>
              <a:t>What does the word </a:t>
            </a:r>
            <a:r>
              <a:rPr lang="en-US" sz="3200" b="1" dirty="0" smtClean="0">
                <a:effectLst>
                  <a:outerShdw blurRad="50800" dist="38100" dir="2700000" algn="tl" rotWithShape="0">
                    <a:prstClr val="black">
                      <a:alpha val="40000"/>
                    </a:prstClr>
                  </a:outerShdw>
                </a:effectLst>
                <a:latin typeface="Calibri" pitchFamily="34" charset="0"/>
              </a:rPr>
              <a:t>penitentiary </a:t>
            </a:r>
            <a:r>
              <a:rPr lang="en-US" sz="3200" dirty="0" smtClean="0">
                <a:effectLst>
                  <a:outerShdw blurRad="50800" dist="38100" dir="2700000" algn="tl" rotWithShape="0">
                    <a:prstClr val="black">
                      <a:alpha val="40000"/>
                    </a:prstClr>
                  </a:outerShdw>
                </a:effectLst>
                <a:latin typeface="Calibri" pitchFamily="34" charset="0"/>
              </a:rPr>
              <a:t>mean?</a:t>
            </a:r>
          </a:p>
          <a:p>
            <a:pPr marL="514350" indent="-514350" algn="ctr"/>
            <a:r>
              <a:rPr lang="en-US" sz="1600" dirty="0" smtClean="0">
                <a:effectLst>
                  <a:outerShdw blurRad="50800" dist="38100" dir="2700000" algn="tl" rotWithShape="0">
                    <a:prstClr val="black">
                      <a:alpha val="40000"/>
                    </a:prstClr>
                  </a:outerShdw>
                </a:effectLst>
                <a:latin typeface="Calibri" pitchFamily="34" charset="0"/>
              </a:rPr>
              <a:t>(Remember to use your context clues)</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prison</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library</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hospital</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bank</a:t>
            </a:r>
            <a:endParaRPr lang="en-US" sz="3200" dirty="0">
              <a:effectLst>
                <a:outerShdw blurRad="50800" dist="38100" dir="2700000" algn="tl" rotWithShape="0">
                  <a:prstClr val="black">
                    <a:alpha val="40000"/>
                  </a:prstClr>
                </a:outerShdw>
              </a:effectLst>
              <a:latin typeface="Calibri" pitchFamily="34" charset="0"/>
            </a:endParaRPr>
          </a:p>
        </p:txBody>
      </p:sp>
      <p:pic>
        <p:nvPicPr>
          <p:cNvPr id="5" name="Picture 4" descr="thug_stealing_money_safe_hg_clr.gif"/>
          <p:cNvPicPr>
            <a:picLocks noChangeAspect="1"/>
          </p:cNvPicPr>
          <p:nvPr/>
        </p:nvPicPr>
        <p:blipFill>
          <a:blip r:embed="rId4" cstate="print"/>
          <a:stretch>
            <a:fillRect/>
          </a:stretch>
        </p:blipFill>
        <p:spPr>
          <a:xfrm>
            <a:off x="685800" y="2057400"/>
            <a:ext cx="4191000" cy="3676106"/>
          </a:xfrm>
          <a:prstGeom prst="rect">
            <a:avLst/>
          </a:prstGeom>
        </p:spPr>
      </p:pic>
    </p:spTree>
  </p:cSld>
  <p:clrMapOvr>
    <a:masterClrMapping/>
  </p:clrMapOvr>
  <p:transition xmlns:p14="http://schemas.microsoft.com/office/powerpoint/2010/main">
    <p:newsflash/>
    <p:sndAc>
      <p:stSnd>
        <p:snd r:embed="rId2"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4">
                                            <p:txEl>
                                              <p:pRg st="2" end="2"/>
                                            </p:txEl>
                                          </p:spTgt>
                                        </p:tgtEl>
                                        <p:attrNameLst>
                                          <p:attrName>style.fontStyle</p:attrName>
                                        </p:attrNameLst>
                                      </p:cBhvr>
                                      <p:to>
                                        <p:strVal val="normal"/>
                                      </p:to>
                                    </p:set>
                                    <p:set>
                                      <p:cBhvr override="childStyle">
                                        <p:cTn id="7" dur="indefinite"/>
                                        <p:tgtEl>
                                          <p:spTgt spid="4">
                                            <p:txEl>
                                              <p:pRg st="2" end="2"/>
                                            </p:txEl>
                                          </p:spTgt>
                                        </p:tgtEl>
                                        <p:attrNameLst>
                                          <p:attrName>style.fontWeight</p:attrName>
                                        </p:attrNameLst>
                                      </p:cBhvr>
                                      <p:to>
                                        <p:strVal val="bold"/>
                                      </p:to>
                                    </p:set>
                                    <p:set>
                                      <p:cBhvr override="childStyle">
                                        <p:cTn id="8" dur="indefinite"/>
                                        <p:tgtEl>
                                          <p:spTgt spid="4">
                                            <p:txEl>
                                              <p:pRg st="2" end="2"/>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4">
                                            <p:txEl>
                                              <p:pRg st="2" end="2"/>
                                            </p:txEl>
                                          </p:spTgt>
                                        </p:tgtEl>
                                        <p:attrNameLst>
                                          <p:attrName>style.color</p:attrName>
                                        </p:attrNameLst>
                                      </p:cBhvr>
                                      <p:to>
                                        <a:srgbClr val="B8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just_the_facts_trs"/>
          <p:cNvPicPr>
            <a:picLocks noChangeAspect="1" noChangeArrowheads="1"/>
          </p:cNvPicPr>
          <p:nvPr/>
        </p:nvPicPr>
        <p:blipFill>
          <a:blip r:embed="rId3" cstate="print"/>
          <a:srcRect/>
          <a:stretch>
            <a:fillRect/>
          </a:stretch>
        </p:blipFill>
        <p:spPr>
          <a:xfrm>
            <a:off x="0" y="0"/>
            <a:ext cx="9144000" cy="6859364"/>
          </a:xfrm>
          <a:prstGeom prst="rect">
            <a:avLst/>
          </a:prstGeom>
          <a:noFill/>
          <a:ln/>
        </p:spPr>
      </p:pic>
      <p:sp>
        <p:nvSpPr>
          <p:cNvPr id="3" name="TextBox 2"/>
          <p:cNvSpPr txBox="1"/>
          <p:nvPr/>
        </p:nvSpPr>
        <p:spPr>
          <a:xfrm>
            <a:off x="152400" y="228600"/>
            <a:ext cx="8839200" cy="1200329"/>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r>
              <a:rPr lang="en-US" sz="3600" dirty="0" smtClean="0">
                <a:effectLst>
                  <a:outerShdw blurRad="50800" dist="38100" dir="2700000" algn="tl" rotWithShape="0">
                    <a:prstClr val="black">
                      <a:alpha val="40000"/>
                    </a:prstClr>
                  </a:outerShdw>
                </a:effectLst>
                <a:latin typeface="Calibri" pitchFamily="34" charset="0"/>
              </a:rPr>
              <a:t>Steven was extremely </a:t>
            </a:r>
            <a:r>
              <a:rPr lang="en-US" sz="3600" b="1" dirty="0" smtClean="0">
                <a:effectLst>
                  <a:outerShdw blurRad="50800" dist="38100" dir="2700000" algn="tl" rotWithShape="0">
                    <a:prstClr val="black">
                      <a:alpha val="40000"/>
                    </a:prstClr>
                  </a:outerShdw>
                </a:effectLst>
                <a:latin typeface="Calibri" pitchFamily="34" charset="0"/>
              </a:rPr>
              <a:t>anxious</a:t>
            </a:r>
            <a:r>
              <a:rPr lang="en-US" sz="3600" dirty="0" smtClean="0">
                <a:effectLst>
                  <a:outerShdw blurRad="50800" dist="38100" dir="2700000" algn="tl" rotWithShape="0">
                    <a:prstClr val="black">
                      <a:alpha val="40000"/>
                    </a:prstClr>
                  </a:outerShdw>
                </a:effectLst>
                <a:latin typeface="Calibri" pitchFamily="34" charset="0"/>
              </a:rPr>
              <a:t> about the big test, but Shirley was not nervous at all.</a:t>
            </a:r>
            <a:endParaRPr lang="en-US" sz="3600" dirty="0">
              <a:effectLst>
                <a:outerShdw blurRad="50800" dist="38100" dir="2700000" algn="tl" rotWithShape="0">
                  <a:prstClr val="black">
                    <a:alpha val="40000"/>
                  </a:prstClr>
                </a:outerShdw>
              </a:effectLst>
              <a:latin typeface="Calibri" pitchFamily="34" charset="0"/>
            </a:endParaRPr>
          </a:p>
        </p:txBody>
      </p:sp>
      <p:sp>
        <p:nvSpPr>
          <p:cNvPr id="4" name="TextBox 3"/>
          <p:cNvSpPr txBox="1"/>
          <p:nvPr/>
        </p:nvSpPr>
        <p:spPr>
          <a:xfrm>
            <a:off x="5410200" y="1600200"/>
            <a:ext cx="3505200" cy="4770537"/>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pPr algn="ctr"/>
            <a:r>
              <a:rPr lang="en-US" sz="3200" dirty="0" smtClean="0">
                <a:effectLst>
                  <a:outerShdw blurRad="50800" dist="38100" dir="2700000" algn="tl" rotWithShape="0">
                    <a:prstClr val="black">
                      <a:alpha val="40000"/>
                    </a:prstClr>
                  </a:outerShdw>
                </a:effectLst>
                <a:latin typeface="Calibri" pitchFamily="34" charset="0"/>
              </a:rPr>
              <a:t>What does the word </a:t>
            </a:r>
            <a:r>
              <a:rPr lang="en-US" sz="3200" b="1" dirty="0" smtClean="0">
                <a:effectLst>
                  <a:outerShdw blurRad="50800" dist="38100" dir="2700000" algn="tl" rotWithShape="0">
                    <a:prstClr val="black">
                      <a:alpha val="40000"/>
                    </a:prstClr>
                  </a:outerShdw>
                </a:effectLst>
                <a:latin typeface="Calibri" pitchFamily="34" charset="0"/>
              </a:rPr>
              <a:t>anxious </a:t>
            </a:r>
            <a:r>
              <a:rPr lang="en-US" sz="3200" dirty="0" smtClean="0">
                <a:effectLst>
                  <a:outerShdw blurRad="50800" dist="38100" dir="2700000" algn="tl" rotWithShape="0">
                    <a:prstClr val="black">
                      <a:alpha val="40000"/>
                    </a:prstClr>
                  </a:outerShdw>
                </a:effectLst>
                <a:latin typeface="Calibri" pitchFamily="34" charset="0"/>
              </a:rPr>
              <a:t>mean?</a:t>
            </a:r>
          </a:p>
          <a:p>
            <a:pPr marL="514350" indent="-514350" algn="ctr"/>
            <a:r>
              <a:rPr lang="en-US" sz="1600" dirty="0" smtClean="0">
                <a:effectLst>
                  <a:outerShdw blurRad="50800" dist="38100" dir="2700000" algn="tl" rotWithShape="0">
                    <a:prstClr val="black">
                      <a:alpha val="40000"/>
                    </a:prstClr>
                  </a:outerShdw>
                </a:effectLst>
                <a:latin typeface="Calibri" pitchFamily="34" charset="0"/>
              </a:rPr>
              <a:t>(Remember to use your context clues)</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excited</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scared</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nervous</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proud</a:t>
            </a:r>
            <a:endParaRPr lang="en-US" sz="3200" dirty="0">
              <a:effectLst>
                <a:outerShdw blurRad="50800" dist="38100" dir="2700000" algn="tl" rotWithShape="0">
                  <a:prstClr val="black">
                    <a:alpha val="40000"/>
                  </a:prstClr>
                </a:outerShdw>
              </a:effectLst>
              <a:latin typeface="Calibri" pitchFamily="34" charset="0"/>
            </a:endParaRPr>
          </a:p>
        </p:txBody>
      </p:sp>
      <p:pic>
        <p:nvPicPr>
          <p:cNvPr id="6" name="Picture 5" descr="student_scared_hg_clr.gif"/>
          <p:cNvPicPr>
            <a:picLocks noChangeAspect="1"/>
          </p:cNvPicPr>
          <p:nvPr/>
        </p:nvPicPr>
        <p:blipFill>
          <a:blip r:embed="rId4" cstate="print"/>
          <a:stretch>
            <a:fillRect/>
          </a:stretch>
        </p:blipFill>
        <p:spPr>
          <a:xfrm>
            <a:off x="1219200" y="1905000"/>
            <a:ext cx="2981325" cy="4311834"/>
          </a:xfrm>
          <a:prstGeom prst="rect">
            <a:avLst/>
          </a:prstGeom>
        </p:spPr>
      </p:pic>
    </p:spTree>
  </p:cSld>
  <p:clrMapOvr>
    <a:masterClrMapping/>
  </p:clrMapOvr>
  <p:transition xmlns:p14="http://schemas.microsoft.com/office/powerpoint/2010/main">
    <p:newsflash/>
    <p:sndAc>
      <p:stSnd>
        <p:snd r:embed="rId2"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4">
                                            <p:txEl>
                                              <p:pRg st="4" end="4"/>
                                            </p:txEl>
                                          </p:spTgt>
                                        </p:tgtEl>
                                        <p:attrNameLst>
                                          <p:attrName>style.fontStyle</p:attrName>
                                        </p:attrNameLst>
                                      </p:cBhvr>
                                      <p:to>
                                        <p:strVal val="normal"/>
                                      </p:to>
                                    </p:set>
                                    <p:set>
                                      <p:cBhvr override="childStyle">
                                        <p:cTn id="7" dur="indefinite"/>
                                        <p:tgtEl>
                                          <p:spTgt spid="4">
                                            <p:txEl>
                                              <p:pRg st="4" end="4"/>
                                            </p:txEl>
                                          </p:spTgt>
                                        </p:tgtEl>
                                        <p:attrNameLst>
                                          <p:attrName>style.fontWeight</p:attrName>
                                        </p:attrNameLst>
                                      </p:cBhvr>
                                      <p:to>
                                        <p:strVal val="bold"/>
                                      </p:to>
                                    </p:set>
                                    <p:set>
                                      <p:cBhvr override="childStyle">
                                        <p:cTn id="8" dur="indefinite"/>
                                        <p:tgtEl>
                                          <p:spTgt spid="4">
                                            <p:txEl>
                                              <p:pRg st="4" end="4"/>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4">
                                            <p:txEl>
                                              <p:pRg st="4" end="4"/>
                                            </p:txEl>
                                          </p:spTgt>
                                        </p:tgtEl>
                                        <p:attrNameLst>
                                          <p:attrName>style.color</p:attrName>
                                        </p:attrNameLst>
                                      </p:cBhvr>
                                      <p:to>
                                        <a:srgbClr val="B8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just_the_facts_trs"/>
          <p:cNvPicPr>
            <a:picLocks noChangeAspect="1" noChangeArrowheads="1"/>
          </p:cNvPicPr>
          <p:nvPr/>
        </p:nvPicPr>
        <p:blipFill>
          <a:blip r:embed="rId3" cstate="print"/>
          <a:srcRect/>
          <a:stretch>
            <a:fillRect/>
          </a:stretch>
        </p:blipFill>
        <p:spPr>
          <a:xfrm>
            <a:off x="0" y="0"/>
            <a:ext cx="9144000" cy="6859364"/>
          </a:xfrm>
          <a:prstGeom prst="rect">
            <a:avLst/>
          </a:prstGeom>
          <a:noFill/>
          <a:ln/>
        </p:spPr>
      </p:pic>
      <p:sp>
        <p:nvSpPr>
          <p:cNvPr id="3" name="TextBox 2"/>
          <p:cNvSpPr txBox="1"/>
          <p:nvPr/>
        </p:nvSpPr>
        <p:spPr>
          <a:xfrm>
            <a:off x="152400" y="228600"/>
            <a:ext cx="8839200" cy="1200329"/>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r>
              <a:rPr lang="en-US" sz="3600" dirty="0" smtClean="0">
                <a:effectLst>
                  <a:outerShdw blurRad="50800" dist="38100" dir="2700000" algn="tl" rotWithShape="0">
                    <a:prstClr val="black">
                      <a:alpha val="40000"/>
                    </a:prstClr>
                  </a:outerShdw>
                </a:effectLst>
                <a:latin typeface="Calibri" pitchFamily="34" charset="0"/>
              </a:rPr>
              <a:t>The bird was very </a:t>
            </a:r>
            <a:r>
              <a:rPr lang="en-US" sz="3600" b="1" dirty="0" smtClean="0">
                <a:effectLst>
                  <a:outerShdw blurRad="50800" dist="38100" dir="2700000" algn="tl" rotWithShape="0">
                    <a:prstClr val="black">
                      <a:alpha val="40000"/>
                    </a:prstClr>
                  </a:outerShdw>
                </a:effectLst>
                <a:latin typeface="Calibri" pitchFamily="34" charset="0"/>
              </a:rPr>
              <a:t>familiar</a:t>
            </a:r>
            <a:r>
              <a:rPr lang="en-US" sz="3600" dirty="0" smtClean="0">
                <a:effectLst>
                  <a:outerShdw blurRad="50800" dist="38100" dir="2700000" algn="tl" rotWithShape="0">
                    <a:prstClr val="black">
                      <a:alpha val="40000"/>
                    </a:prstClr>
                  </a:outerShdw>
                </a:effectLst>
                <a:latin typeface="Calibri" pitchFamily="34" charset="0"/>
              </a:rPr>
              <a:t> to Roxy.  She recognized it by the color of its’ wings.</a:t>
            </a:r>
            <a:endParaRPr lang="en-US" sz="3600" dirty="0">
              <a:effectLst>
                <a:outerShdw blurRad="50800" dist="38100" dir="2700000" algn="tl" rotWithShape="0">
                  <a:prstClr val="black">
                    <a:alpha val="40000"/>
                  </a:prstClr>
                </a:outerShdw>
              </a:effectLst>
              <a:latin typeface="Calibri" pitchFamily="34" charset="0"/>
            </a:endParaRPr>
          </a:p>
        </p:txBody>
      </p:sp>
      <p:sp>
        <p:nvSpPr>
          <p:cNvPr id="4" name="TextBox 3"/>
          <p:cNvSpPr txBox="1"/>
          <p:nvPr/>
        </p:nvSpPr>
        <p:spPr>
          <a:xfrm>
            <a:off x="5410200" y="1600200"/>
            <a:ext cx="3505200" cy="4770537"/>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pPr algn="ctr"/>
            <a:r>
              <a:rPr lang="en-US" sz="3200" dirty="0" smtClean="0">
                <a:effectLst>
                  <a:outerShdw blurRad="50800" dist="38100" dir="2700000" algn="tl" rotWithShape="0">
                    <a:prstClr val="black">
                      <a:alpha val="40000"/>
                    </a:prstClr>
                  </a:outerShdw>
                </a:effectLst>
                <a:latin typeface="Calibri" pitchFamily="34" charset="0"/>
              </a:rPr>
              <a:t>What does the word </a:t>
            </a:r>
            <a:r>
              <a:rPr lang="en-US" sz="3200" b="1" dirty="0" smtClean="0">
                <a:effectLst>
                  <a:outerShdw blurRad="50800" dist="38100" dir="2700000" algn="tl" rotWithShape="0">
                    <a:prstClr val="black">
                      <a:alpha val="40000"/>
                    </a:prstClr>
                  </a:outerShdw>
                </a:effectLst>
                <a:latin typeface="Calibri" pitchFamily="34" charset="0"/>
              </a:rPr>
              <a:t>familiar </a:t>
            </a:r>
            <a:r>
              <a:rPr lang="en-US" sz="3200" dirty="0" smtClean="0">
                <a:effectLst>
                  <a:outerShdw blurRad="50800" dist="38100" dir="2700000" algn="tl" rotWithShape="0">
                    <a:prstClr val="black">
                      <a:alpha val="40000"/>
                    </a:prstClr>
                  </a:outerShdw>
                </a:effectLst>
                <a:latin typeface="Calibri" pitchFamily="34" charset="0"/>
              </a:rPr>
              <a:t>mean?</a:t>
            </a:r>
          </a:p>
          <a:p>
            <a:pPr marL="514350" indent="-514350" algn="ctr"/>
            <a:r>
              <a:rPr lang="en-US" sz="1600" dirty="0" smtClean="0">
                <a:effectLst>
                  <a:outerShdw blurRad="50800" dist="38100" dir="2700000" algn="tl" rotWithShape="0">
                    <a:prstClr val="black">
                      <a:alpha val="40000"/>
                    </a:prstClr>
                  </a:outerShdw>
                </a:effectLst>
                <a:latin typeface="Calibri" pitchFamily="34" charset="0"/>
              </a:rPr>
              <a:t>(Remember to use your context clues)</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old</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beautiful</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annoying</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well-known</a:t>
            </a:r>
            <a:endParaRPr lang="en-US" sz="3200" dirty="0">
              <a:effectLst>
                <a:outerShdw blurRad="50800" dist="38100" dir="2700000" algn="tl" rotWithShape="0">
                  <a:prstClr val="black">
                    <a:alpha val="40000"/>
                  </a:prstClr>
                </a:outerShdw>
              </a:effectLst>
              <a:latin typeface="Calibri" pitchFamily="34" charset="0"/>
            </a:endParaRPr>
          </a:p>
        </p:txBody>
      </p:sp>
      <p:pic>
        <p:nvPicPr>
          <p:cNvPr id="7" name="Picture 6" descr="spring_robin_flying_hg_clr.gif"/>
          <p:cNvPicPr>
            <a:picLocks noChangeAspect="1"/>
          </p:cNvPicPr>
          <p:nvPr/>
        </p:nvPicPr>
        <p:blipFill>
          <a:blip r:embed="rId4" cstate="print"/>
          <a:stretch>
            <a:fillRect/>
          </a:stretch>
        </p:blipFill>
        <p:spPr>
          <a:xfrm>
            <a:off x="0" y="2133600"/>
            <a:ext cx="4370358" cy="3970782"/>
          </a:xfrm>
          <a:prstGeom prst="rect">
            <a:avLst/>
          </a:prstGeom>
        </p:spPr>
      </p:pic>
    </p:spTree>
  </p:cSld>
  <p:clrMapOvr>
    <a:masterClrMapping/>
  </p:clrMapOvr>
  <p:transition xmlns:p14="http://schemas.microsoft.com/office/powerpoint/2010/main">
    <p:newsflash/>
    <p:sndAc>
      <p:stSnd>
        <p:snd r:embed="rId2"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4">
                                            <p:txEl>
                                              <p:pRg st="5" end="5"/>
                                            </p:txEl>
                                          </p:spTgt>
                                        </p:tgtEl>
                                        <p:attrNameLst>
                                          <p:attrName>style.fontStyle</p:attrName>
                                        </p:attrNameLst>
                                      </p:cBhvr>
                                      <p:to>
                                        <p:strVal val="normal"/>
                                      </p:to>
                                    </p:set>
                                    <p:set>
                                      <p:cBhvr override="childStyle">
                                        <p:cTn id="7" dur="indefinite"/>
                                        <p:tgtEl>
                                          <p:spTgt spid="4">
                                            <p:txEl>
                                              <p:pRg st="5" end="5"/>
                                            </p:txEl>
                                          </p:spTgt>
                                        </p:tgtEl>
                                        <p:attrNameLst>
                                          <p:attrName>style.fontWeight</p:attrName>
                                        </p:attrNameLst>
                                      </p:cBhvr>
                                      <p:to>
                                        <p:strVal val="bold"/>
                                      </p:to>
                                    </p:set>
                                    <p:set>
                                      <p:cBhvr override="childStyle">
                                        <p:cTn id="8" dur="indefinite"/>
                                        <p:tgtEl>
                                          <p:spTgt spid="4">
                                            <p:txEl>
                                              <p:pRg st="5" end="5"/>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4">
                                            <p:txEl>
                                              <p:pRg st="5" end="5"/>
                                            </p:txEl>
                                          </p:spTgt>
                                        </p:tgtEl>
                                        <p:attrNameLst>
                                          <p:attrName>style.color</p:attrName>
                                        </p:attrNameLst>
                                      </p:cBhvr>
                                      <p:to>
                                        <a:srgbClr val="B8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just_the_facts_trs"/>
          <p:cNvPicPr>
            <a:picLocks noChangeAspect="1" noChangeArrowheads="1"/>
          </p:cNvPicPr>
          <p:nvPr/>
        </p:nvPicPr>
        <p:blipFill>
          <a:blip r:embed="rId3" cstate="print"/>
          <a:srcRect/>
          <a:stretch>
            <a:fillRect/>
          </a:stretch>
        </p:blipFill>
        <p:spPr>
          <a:xfrm>
            <a:off x="0" y="0"/>
            <a:ext cx="9144000" cy="6859364"/>
          </a:xfrm>
          <a:prstGeom prst="rect">
            <a:avLst/>
          </a:prstGeom>
          <a:noFill/>
          <a:ln/>
        </p:spPr>
      </p:pic>
      <p:sp>
        <p:nvSpPr>
          <p:cNvPr id="3" name="TextBox 2"/>
          <p:cNvSpPr txBox="1"/>
          <p:nvPr/>
        </p:nvSpPr>
        <p:spPr>
          <a:xfrm>
            <a:off x="152400" y="228600"/>
            <a:ext cx="8839200" cy="1200329"/>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r>
              <a:rPr lang="en-US" sz="3600" dirty="0" smtClean="0">
                <a:effectLst>
                  <a:outerShdw blurRad="50800" dist="38100" dir="2700000" algn="tl" rotWithShape="0">
                    <a:prstClr val="black">
                      <a:alpha val="40000"/>
                    </a:prstClr>
                  </a:outerShdw>
                </a:effectLst>
                <a:latin typeface="Calibri" pitchFamily="34" charset="0"/>
              </a:rPr>
              <a:t>Carla found sharpening pencils very </a:t>
            </a:r>
            <a:r>
              <a:rPr lang="en-US" sz="3600" b="1" dirty="0" smtClean="0">
                <a:effectLst>
                  <a:outerShdw blurRad="50800" dist="38100" dir="2700000" algn="tl" rotWithShape="0">
                    <a:prstClr val="black">
                      <a:alpha val="40000"/>
                    </a:prstClr>
                  </a:outerShdw>
                </a:effectLst>
                <a:latin typeface="Calibri" pitchFamily="34" charset="0"/>
              </a:rPr>
              <a:t>mundane</a:t>
            </a:r>
            <a:r>
              <a:rPr lang="en-US" sz="3600" dirty="0" smtClean="0">
                <a:effectLst>
                  <a:outerShdw blurRad="50800" dist="38100" dir="2700000" algn="tl" rotWithShape="0">
                    <a:prstClr val="black">
                      <a:alpha val="40000"/>
                    </a:prstClr>
                  </a:outerShdw>
                </a:effectLst>
                <a:latin typeface="Calibri" pitchFamily="34" charset="0"/>
              </a:rPr>
              <a:t>. She wished she had a more exciting job.</a:t>
            </a:r>
            <a:endParaRPr lang="en-US" sz="3600" dirty="0">
              <a:effectLst>
                <a:outerShdw blurRad="50800" dist="38100" dir="2700000" algn="tl" rotWithShape="0">
                  <a:prstClr val="black">
                    <a:alpha val="40000"/>
                  </a:prstClr>
                </a:outerShdw>
              </a:effectLst>
              <a:latin typeface="Calibri" pitchFamily="34" charset="0"/>
            </a:endParaRPr>
          </a:p>
        </p:txBody>
      </p:sp>
      <p:sp>
        <p:nvSpPr>
          <p:cNvPr id="4" name="TextBox 3"/>
          <p:cNvSpPr txBox="1"/>
          <p:nvPr/>
        </p:nvSpPr>
        <p:spPr>
          <a:xfrm>
            <a:off x="5410200" y="1600200"/>
            <a:ext cx="3505200" cy="4770537"/>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pPr algn="ctr"/>
            <a:r>
              <a:rPr lang="en-US" sz="3200" dirty="0" smtClean="0">
                <a:effectLst>
                  <a:outerShdw blurRad="50800" dist="38100" dir="2700000" algn="tl" rotWithShape="0">
                    <a:prstClr val="black">
                      <a:alpha val="40000"/>
                    </a:prstClr>
                  </a:outerShdw>
                </a:effectLst>
                <a:latin typeface="Calibri" pitchFamily="34" charset="0"/>
              </a:rPr>
              <a:t>What does the word </a:t>
            </a:r>
            <a:r>
              <a:rPr lang="en-US" sz="3200" b="1" dirty="0" smtClean="0">
                <a:effectLst>
                  <a:outerShdw blurRad="50800" dist="38100" dir="2700000" algn="tl" rotWithShape="0">
                    <a:prstClr val="black">
                      <a:alpha val="40000"/>
                    </a:prstClr>
                  </a:outerShdw>
                </a:effectLst>
                <a:latin typeface="Calibri" pitchFamily="34" charset="0"/>
              </a:rPr>
              <a:t>mundane </a:t>
            </a:r>
            <a:r>
              <a:rPr lang="en-US" sz="3200" dirty="0" smtClean="0">
                <a:effectLst>
                  <a:outerShdw blurRad="50800" dist="38100" dir="2700000" algn="tl" rotWithShape="0">
                    <a:prstClr val="black">
                      <a:alpha val="40000"/>
                    </a:prstClr>
                  </a:outerShdw>
                </a:effectLst>
                <a:latin typeface="Calibri" pitchFamily="34" charset="0"/>
              </a:rPr>
              <a:t>mean?</a:t>
            </a:r>
          </a:p>
          <a:p>
            <a:pPr marL="514350" indent="-514350" algn="ctr"/>
            <a:r>
              <a:rPr lang="en-US" sz="1600" dirty="0" smtClean="0">
                <a:effectLst>
                  <a:outerShdw blurRad="50800" dist="38100" dir="2700000" algn="tl" rotWithShape="0">
                    <a:prstClr val="black">
                      <a:alpha val="40000"/>
                    </a:prstClr>
                  </a:outerShdw>
                </a:effectLst>
                <a:latin typeface="Calibri" pitchFamily="34" charset="0"/>
              </a:rPr>
              <a:t>(Remember to use your context clues)</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exciting</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boring</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thrilling</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helpful</a:t>
            </a:r>
            <a:endParaRPr lang="en-US" sz="3200" dirty="0">
              <a:effectLst>
                <a:outerShdw blurRad="50800" dist="38100" dir="2700000" algn="tl" rotWithShape="0">
                  <a:prstClr val="black">
                    <a:alpha val="40000"/>
                  </a:prstClr>
                </a:outerShdw>
              </a:effectLst>
              <a:latin typeface="Calibri" pitchFamily="34" charset="0"/>
            </a:endParaRPr>
          </a:p>
        </p:txBody>
      </p:sp>
      <p:pic>
        <p:nvPicPr>
          <p:cNvPr id="6" name="Picture 5" descr="pencil_getting_sharpened_hg_clr.gif"/>
          <p:cNvPicPr>
            <a:picLocks noChangeAspect="1"/>
          </p:cNvPicPr>
          <p:nvPr/>
        </p:nvPicPr>
        <p:blipFill>
          <a:blip r:embed="rId4" cstate="print"/>
          <a:stretch>
            <a:fillRect/>
          </a:stretch>
        </p:blipFill>
        <p:spPr>
          <a:xfrm>
            <a:off x="1524000" y="1600200"/>
            <a:ext cx="2233612" cy="4737965"/>
          </a:xfrm>
          <a:prstGeom prst="rect">
            <a:avLst/>
          </a:prstGeom>
        </p:spPr>
      </p:pic>
    </p:spTree>
  </p:cSld>
  <p:clrMapOvr>
    <a:masterClrMapping/>
  </p:clrMapOvr>
  <p:transition xmlns:p14="http://schemas.microsoft.com/office/powerpoint/2010/main">
    <p:newsflash/>
    <p:sndAc>
      <p:stSnd>
        <p:snd r:embed="rId2"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4">
                                            <p:txEl>
                                              <p:pRg st="3" end="3"/>
                                            </p:txEl>
                                          </p:spTgt>
                                        </p:tgtEl>
                                        <p:attrNameLst>
                                          <p:attrName>style.fontStyle</p:attrName>
                                        </p:attrNameLst>
                                      </p:cBhvr>
                                      <p:to>
                                        <p:strVal val="normal"/>
                                      </p:to>
                                    </p:set>
                                    <p:set>
                                      <p:cBhvr override="childStyle">
                                        <p:cTn id="7" dur="indefinite"/>
                                        <p:tgtEl>
                                          <p:spTgt spid="4">
                                            <p:txEl>
                                              <p:pRg st="3" end="3"/>
                                            </p:txEl>
                                          </p:spTgt>
                                        </p:tgtEl>
                                        <p:attrNameLst>
                                          <p:attrName>style.fontWeight</p:attrName>
                                        </p:attrNameLst>
                                      </p:cBhvr>
                                      <p:to>
                                        <p:strVal val="bold"/>
                                      </p:to>
                                    </p:set>
                                    <p:set>
                                      <p:cBhvr override="childStyle">
                                        <p:cTn id="8" dur="indefinite"/>
                                        <p:tgtEl>
                                          <p:spTgt spid="4">
                                            <p:txEl>
                                              <p:pRg st="3" end="3"/>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4">
                                            <p:txEl>
                                              <p:pRg st="3" end="3"/>
                                            </p:txEl>
                                          </p:spTgt>
                                        </p:tgtEl>
                                        <p:attrNameLst>
                                          <p:attrName>style.color</p:attrName>
                                        </p:attrNameLst>
                                      </p:cBhvr>
                                      <p:to>
                                        <a:srgbClr val="8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just_the_facts_trs"/>
          <p:cNvPicPr>
            <a:picLocks noChangeAspect="1" noChangeArrowheads="1"/>
          </p:cNvPicPr>
          <p:nvPr/>
        </p:nvPicPr>
        <p:blipFill>
          <a:blip r:embed="rId3" cstate="print"/>
          <a:srcRect/>
          <a:stretch>
            <a:fillRect/>
          </a:stretch>
        </p:blipFill>
        <p:spPr>
          <a:xfrm>
            <a:off x="0" y="0"/>
            <a:ext cx="9144000" cy="6859364"/>
          </a:xfrm>
          <a:prstGeom prst="rect">
            <a:avLst/>
          </a:prstGeom>
          <a:noFill/>
          <a:ln/>
        </p:spPr>
      </p:pic>
      <p:sp>
        <p:nvSpPr>
          <p:cNvPr id="3" name="TextBox 2"/>
          <p:cNvSpPr txBox="1"/>
          <p:nvPr/>
        </p:nvSpPr>
        <p:spPr>
          <a:xfrm>
            <a:off x="152400" y="228600"/>
            <a:ext cx="8839200" cy="1138773"/>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r>
              <a:rPr lang="en-US" sz="3400" dirty="0" smtClean="0">
                <a:effectLst>
                  <a:outerShdw blurRad="50800" dist="38100" dir="2700000" algn="tl" rotWithShape="0">
                    <a:prstClr val="black">
                      <a:alpha val="40000"/>
                    </a:prstClr>
                  </a:outerShdw>
                </a:effectLst>
                <a:latin typeface="Calibri" pitchFamily="34" charset="0"/>
              </a:rPr>
              <a:t>Outer space contains a</a:t>
            </a:r>
            <a:r>
              <a:rPr lang="en-US" sz="3400" b="1" dirty="0" smtClean="0">
                <a:effectLst>
                  <a:outerShdw blurRad="50800" dist="38100" dir="2700000" algn="tl" rotWithShape="0">
                    <a:prstClr val="black">
                      <a:alpha val="40000"/>
                    </a:prstClr>
                  </a:outerShdw>
                </a:effectLst>
                <a:latin typeface="Calibri" pitchFamily="34" charset="0"/>
              </a:rPr>
              <a:t> vast </a:t>
            </a:r>
            <a:r>
              <a:rPr lang="en-US" sz="3400" dirty="0" smtClean="0">
                <a:effectLst>
                  <a:outerShdw blurRad="50800" dist="38100" dir="2700000" algn="tl" rotWithShape="0">
                    <a:prstClr val="black">
                      <a:alpha val="40000"/>
                    </a:prstClr>
                  </a:outerShdw>
                </a:effectLst>
                <a:latin typeface="Calibri" pitchFamily="34" charset="0"/>
              </a:rPr>
              <a:t>amount of stars.  You can see millions of them in the night sky.</a:t>
            </a:r>
            <a:endParaRPr lang="en-US" sz="3400" dirty="0">
              <a:effectLst>
                <a:outerShdw blurRad="50800" dist="38100" dir="2700000" algn="tl" rotWithShape="0">
                  <a:prstClr val="black">
                    <a:alpha val="40000"/>
                  </a:prstClr>
                </a:outerShdw>
              </a:effectLst>
              <a:latin typeface="Calibri" pitchFamily="34" charset="0"/>
            </a:endParaRPr>
          </a:p>
        </p:txBody>
      </p:sp>
      <p:sp>
        <p:nvSpPr>
          <p:cNvPr id="4" name="TextBox 3"/>
          <p:cNvSpPr txBox="1"/>
          <p:nvPr/>
        </p:nvSpPr>
        <p:spPr>
          <a:xfrm>
            <a:off x="5410200" y="1600200"/>
            <a:ext cx="3505200" cy="4278094"/>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pPr algn="ctr"/>
            <a:r>
              <a:rPr lang="en-US" sz="3200" dirty="0" smtClean="0">
                <a:effectLst>
                  <a:outerShdw blurRad="50800" dist="38100" dir="2700000" algn="tl" rotWithShape="0">
                    <a:prstClr val="black">
                      <a:alpha val="40000"/>
                    </a:prstClr>
                  </a:outerShdw>
                </a:effectLst>
                <a:latin typeface="Calibri" pitchFamily="34" charset="0"/>
              </a:rPr>
              <a:t>What does the word </a:t>
            </a:r>
            <a:r>
              <a:rPr lang="en-US" sz="3200" b="1" dirty="0" smtClean="0">
                <a:effectLst>
                  <a:outerShdw blurRad="50800" dist="38100" dir="2700000" algn="tl" rotWithShape="0">
                    <a:prstClr val="black">
                      <a:alpha val="40000"/>
                    </a:prstClr>
                  </a:outerShdw>
                </a:effectLst>
                <a:latin typeface="Calibri" pitchFamily="34" charset="0"/>
              </a:rPr>
              <a:t>vast </a:t>
            </a:r>
            <a:r>
              <a:rPr lang="en-US" sz="3200" dirty="0" smtClean="0">
                <a:effectLst>
                  <a:outerShdw blurRad="50800" dist="38100" dir="2700000" algn="tl" rotWithShape="0">
                    <a:prstClr val="black">
                      <a:alpha val="40000"/>
                    </a:prstClr>
                  </a:outerShdw>
                </a:effectLst>
                <a:latin typeface="Calibri" pitchFamily="34" charset="0"/>
              </a:rPr>
              <a:t>mean?</a:t>
            </a:r>
          </a:p>
          <a:p>
            <a:pPr marL="514350" indent="-514350" algn="ctr"/>
            <a:r>
              <a:rPr lang="en-US" sz="1600" dirty="0" smtClean="0">
                <a:effectLst>
                  <a:outerShdw blurRad="50800" dist="38100" dir="2700000" algn="tl" rotWithShape="0">
                    <a:prstClr val="black">
                      <a:alpha val="40000"/>
                    </a:prstClr>
                  </a:outerShdw>
                </a:effectLst>
                <a:latin typeface="Calibri" pitchFamily="34" charset="0"/>
              </a:rPr>
              <a:t>(Remember to use your context clues)</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small</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large</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dark</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bright</a:t>
            </a:r>
            <a:endParaRPr lang="en-US" sz="3200" dirty="0">
              <a:effectLst>
                <a:outerShdw blurRad="50800" dist="38100" dir="2700000" algn="tl" rotWithShape="0">
                  <a:prstClr val="black">
                    <a:alpha val="40000"/>
                  </a:prstClr>
                </a:outerShdw>
              </a:effectLst>
              <a:latin typeface="Calibri" pitchFamily="34" charset="0"/>
            </a:endParaRPr>
          </a:p>
        </p:txBody>
      </p:sp>
      <p:pic>
        <p:nvPicPr>
          <p:cNvPr id="7" name="Picture 6" descr="christmas_stars_background_hg_clr.gif"/>
          <p:cNvPicPr>
            <a:picLocks noChangeAspect="1"/>
          </p:cNvPicPr>
          <p:nvPr/>
        </p:nvPicPr>
        <p:blipFill>
          <a:blip r:embed="rId4" cstate="print"/>
          <a:stretch>
            <a:fillRect/>
          </a:stretch>
        </p:blipFill>
        <p:spPr>
          <a:xfrm>
            <a:off x="685800" y="1371599"/>
            <a:ext cx="4038600" cy="4604267"/>
          </a:xfrm>
          <a:prstGeom prst="rect">
            <a:avLst/>
          </a:prstGeom>
        </p:spPr>
      </p:pic>
    </p:spTree>
  </p:cSld>
  <p:clrMapOvr>
    <a:masterClrMapping/>
  </p:clrMapOvr>
  <p:transition xmlns:p14="http://schemas.microsoft.com/office/powerpoint/2010/main">
    <p:newsflash/>
    <p:sndAc>
      <p:stSnd>
        <p:snd r:embed="rId2"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4">
                                            <p:txEl>
                                              <p:pRg st="3" end="3"/>
                                            </p:txEl>
                                          </p:spTgt>
                                        </p:tgtEl>
                                        <p:attrNameLst>
                                          <p:attrName>style.fontStyle</p:attrName>
                                        </p:attrNameLst>
                                      </p:cBhvr>
                                      <p:to>
                                        <p:strVal val="normal"/>
                                      </p:to>
                                    </p:set>
                                    <p:set>
                                      <p:cBhvr override="childStyle">
                                        <p:cTn id="7" dur="indefinite"/>
                                        <p:tgtEl>
                                          <p:spTgt spid="4">
                                            <p:txEl>
                                              <p:pRg st="3" end="3"/>
                                            </p:txEl>
                                          </p:spTgt>
                                        </p:tgtEl>
                                        <p:attrNameLst>
                                          <p:attrName>style.fontWeight</p:attrName>
                                        </p:attrNameLst>
                                      </p:cBhvr>
                                      <p:to>
                                        <p:strVal val="bold"/>
                                      </p:to>
                                    </p:set>
                                    <p:set>
                                      <p:cBhvr override="childStyle">
                                        <p:cTn id="8" dur="indefinite"/>
                                        <p:tgtEl>
                                          <p:spTgt spid="4">
                                            <p:txEl>
                                              <p:pRg st="3" end="3"/>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4">
                                            <p:txEl>
                                              <p:pRg st="3" end="3"/>
                                            </p:txEl>
                                          </p:spTgt>
                                        </p:tgtEl>
                                        <p:attrNameLst>
                                          <p:attrName>style.color</p:attrName>
                                        </p:attrNameLst>
                                      </p:cBhvr>
                                      <p:to>
                                        <a:srgbClr val="CC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just_the_facts_trs"/>
          <p:cNvPicPr>
            <a:picLocks noChangeAspect="1" noChangeArrowheads="1"/>
          </p:cNvPicPr>
          <p:nvPr/>
        </p:nvPicPr>
        <p:blipFill>
          <a:blip r:embed="rId3" cstate="print"/>
          <a:srcRect/>
          <a:stretch>
            <a:fillRect/>
          </a:stretch>
        </p:blipFill>
        <p:spPr>
          <a:xfrm>
            <a:off x="0" y="0"/>
            <a:ext cx="9144000" cy="6859364"/>
          </a:xfrm>
          <a:prstGeom prst="rect">
            <a:avLst/>
          </a:prstGeom>
          <a:noFill/>
          <a:ln/>
        </p:spPr>
      </p:pic>
      <p:sp>
        <p:nvSpPr>
          <p:cNvPr id="3" name="TextBox 2"/>
          <p:cNvSpPr txBox="1"/>
          <p:nvPr/>
        </p:nvSpPr>
        <p:spPr>
          <a:xfrm>
            <a:off x="152400" y="228600"/>
            <a:ext cx="8839200" cy="1138773"/>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r>
              <a:rPr lang="en-US" sz="3400" dirty="0" smtClean="0">
                <a:effectLst>
                  <a:outerShdw blurRad="50800" dist="38100" dir="2700000" algn="tl" rotWithShape="0">
                    <a:prstClr val="black">
                      <a:alpha val="40000"/>
                    </a:prstClr>
                  </a:outerShdw>
                </a:effectLst>
                <a:latin typeface="Calibri" pitchFamily="34" charset="0"/>
              </a:rPr>
              <a:t>I just installed a new </a:t>
            </a:r>
            <a:r>
              <a:rPr lang="en-US" sz="3400" b="1" dirty="0" smtClean="0">
                <a:effectLst>
                  <a:outerShdw blurRad="50800" dist="38100" dir="2700000" algn="tl" rotWithShape="0">
                    <a:prstClr val="black">
                      <a:alpha val="40000"/>
                    </a:prstClr>
                  </a:outerShdw>
                </a:effectLst>
                <a:latin typeface="Calibri" pitchFamily="34" charset="0"/>
              </a:rPr>
              <a:t>application</a:t>
            </a:r>
            <a:r>
              <a:rPr lang="en-US" sz="3400" dirty="0" smtClean="0">
                <a:effectLst>
                  <a:outerShdw blurRad="50800" dist="38100" dir="2700000" algn="tl" rotWithShape="0">
                    <a:prstClr val="black">
                      <a:alpha val="40000"/>
                    </a:prstClr>
                  </a:outerShdw>
                </a:effectLst>
                <a:latin typeface="Calibri" pitchFamily="34" charset="0"/>
              </a:rPr>
              <a:t> on my cell phone that lets me play games.</a:t>
            </a:r>
            <a:endParaRPr lang="en-US" sz="3400" dirty="0">
              <a:effectLst>
                <a:outerShdw blurRad="50800" dist="38100" dir="2700000" algn="tl" rotWithShape="0">
                  <a:prstClr val="black">
                    <a:alpha val="40000"/>
                  </a:prstClr>
                </a:outerShdw>
              </a:effectLst>
              <a:latin typeface="Calibri" pitchFamily="34" charset="0"/>
            </a:endParaRPr>
          </a:p>
        </p:txBody>
      </p:sp>
      <p:sp>
        <p:nvSpPr>
          <p:cNvPr id="4" name="TextBox 3"/>
          <p:cNvSpPr txBox="1"/>
          <p:nvPr/>
        </p:nvSpPr>
        <p:spPr>
          <a:xfrm>
            <a:off x="5410200" y="1600200"/>
            <a:ext cx="3505200" cy="4770537"/>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pPr algn="ctr"/>
            <a:r>
              <a:rPr lang="en-US" sz="3200" dirty="0" smtClean="0">
                <a:effectLst>
                  <a:outerShdw blurRad="50800" dist="38100" dir="2700000" algn="tl" rotWithShape="0">
                    <a:prstClr val="black">
                      <a:alpha val="40000"/>
                    </a:prstClr>
                  </a:outerShdw>
                </a:effectLst>
                <a:latin typeface="Calibri" pitchFamily="34" charset="0"/>
              </a:rPr>
              <a:t>What does the word </a:t>
            </a:r>
            <a:r>
              <a:rPr lang="en-US" sz="3200" b="1" dirty="0" smtClean="0">
                <a:effectLst>
                  <a:outerShdw blurRad="50800" dist="38100" dir="2700000" algn="tl" rotWithShape="0">
                    <a:prstClr val="black">
                      <a:alpha val="40000"/>
                    </a:prstClr>
                  </a:outerShdw>
                </a:effectLst>
                <a:latin typeface="Calibri" pitchFamily="34" charset="0"/>
              </a:rPr>
              <a:t>application </a:t>
            </a:r>
            <a:r>
              <a:rPr lang="en-US" sz="3200" dirty="0" smtClean="0">
                <a:effectLst>
                  <a:outerShdw blurRad="50800" dist="38100" dir="2700000" algn="tl" rotWithShape="0">
                    <a:prstClr val="black">
                      <a:alpha val="40000"/>
                    </a:prstClr>
                  </a:outerShdw>
                </a:effectLst>
                <a:latin typeface="Calibri" pitchFamily="34" charset="0"/>
              </a:rPr>
              <a:t>mean?</a:t>
            </a:r>
          </a:p>
          <a:p>
            <a:pPr marL="514350" indent="-514350" algn="ctr"/>
            <a:r>
              <a:rPr lang="en-US" sz="1600" dirty="0" smtClean="0">
                <a:effectLst>
                  <a:outerShdw blurRad="50800" dist="38100" dir="2700000" algn="tl" rotWithShape="0">
                    <a:prstClr val="black">
                      <a:alpha val="40000"/>
                    </a:prstClr>
                  </a:outerShdw>
                </a:effectLst>
                <a:latin typeface="Calibri" pitchFamily="34" charset="0"/>
              </a:rPr>
              <a:t>(Remember to use your context clues)</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ring tone</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phone message</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picture</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program</a:t>
            </a:r>
            <a:endParaRPr lang="en-US" sz="3200" dirty="0">
              <a:effectLst>
                <a:outerShdw blurRad="50800" dist="38100" dir="2700000" algn="tl" rotWithShape="0">
                  <a:prstClr val="black">
                    <a:alpha val="40000"/>
                  </a:prstClr>
                </a:outerShdw>
              </a:effectLst>
              <a:latin typeface="Calibri" pitchFamily="34" charset="0"/>
            </a:endParaRPr>
          </a:p>
        </p:txBody>
      </p:sp>
      <p:pic>
        <p:nvPicPr>
          <p:cNvPr id="6" name="Picture 5" descr="touch_phone_flip_hg_clr.gif"/>
          <p:cNvPicPr>
            <a:picLocks noChangeAspect="1"/>
          </p:cNvPicPr>
          <p:nvPr/>
        </p:nvPicPr>
        <p:blipFill>
          <a:blip r:embed="rId4" cstate="print"/>
          <a:stretch>
            <a:fillRect/>
          </a:stretch>
        </p:blipFill>
        <p:spPr>
          <a:xfrm>
            <a:off x="609600" y="2286000"/>
            <a:ext cx="4518688" cy="3105150"/>
          </a:xfrm>
          <a:prstGeom prst="rect">
            <a:avLst/>
          </a:prstGeom>
        </p:spPr>
      </p:pic>
    </p:spTree>
  </p:cSld>
  <p:clrMapOvr>
    <a:masterClrMapping/>
  </p:clrMapOvr>
  <p:transition xmlns:p14="http://schemas.microsoft.com/office/powerpoint/2010/main">
    <p:newsflash/>
    <p:sndAc>
      <p:stSnd>
        <p:snd r:embed="rId2"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4">
                                            <p:txEl>
                                              <p:pRg st="5" end="5"/>
                                            </p:txEl>
                                          </p:spTgt>
                                        </p:tgtEl>
                                        <p:attrNameLst>
                                          <p:attrName>style.fontStyle</p:attrName>
                                        </p:attrNameLst>
                                      </p:cBhvr>
                                      <p:to>
                                        <p:strVal val="normal"/>
                                      </p:to>
                                    </p:set>
                                    <p:set>
                                      <p:cBhvr override="childStyle">
                                        <p:cTn id="7" dur="indefinite"/>
                                        <p:tgtEl>
                                          <p:spTgt spid="4">
                                            <p:txEl>
                                              <p:pRg st="5" end="5"/>
                                            </p:txEl>
                                          </p:spTgt>
                                        </p:tgtEl>
                                        <p:attrNameLst>
                                          <p:attrName>style.fontWeight</p:attrName>
                                        </p:attrNameLst>
                                      </p:cBhvr>
                                      <p:to>
                                        <p:strVal val="bold"/>
                                      </p:to>
                                    </p:set>
                                    <p:set>
                                      <p:cBhvr override="childStyle">
                                        <p:cTn id="8" dur="indefinite"/>
                                        <p:tgtEl>
                                          <p:spTgt spid="4">
                                            <p:txEl>
                                              <p:pRg st="5" end="5"/>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4">
                                            <p:txEl>
                                              <p:pRg st="5" end="5"/>
                                            </p:txEl>
                                          </p:spTgt>
                                        </p:tgtEl>
                                        <p:attrNameLst>
                                          <p:attrName>style.color</p:attrName>
                                        </p:attrNameLst>
                                      </p:cBhvr>
                                      <p:to>
                                        <a:srgbClr val="CC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just_the_facts_trs"/>
          <p:cNvPicPr>
            <a:picLocks noChangeAspect="1" noChangeArrowheads="1"/>
          </p:cNvPicPr>
          <p:nvPr/>
        </p:nvPicPr>
        <p:blipFill>
          <a:blip r:embed="rId3" cstate="print"/>
          <a:srcRect/>
          <a:stretch>
            <a:fillRect/>
          </a:stretch>
        </p:blipFill>
        <p:spPr>
          <a:xfrm>
            <a:off x="0" y="0"/>
            <a:ext cx="9144000" cy="6859364"/>
          </a:xfrm>
          <a:prstGeom prst="rect">
            <a:avLst/>
          </a:prstGeom>
          <a:noFill/>
          <a:ln/>
        </p:spPr>
      </p:pic>
      <p:sp>
        <p:nvSpPr>
          <p:cNvPr id="3" name="TextBox 2"/>
          <p:cNvSpPr txBox="1"/>
          <p:nvPr/>
        </p:nvSpPr>
        <p:spPr>
          <a:xfrm>
            <a:off x="152400" y="228600"/>
            <a:ext cx="8839200" cy="1077218"/>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r>
              <a:rPr lang="en-US" sz="3200" dirty="0" smtClean="0">
                <a:effectLst>
                  <a:outerShdw blurRad="50800" dist="38100" dir="2700000" algn="tl" rotWithShape="0">
                    <a:prstClr val="black">
                      <a:alpha val="40000"/>
                    </a:prstClr>
                  </a:outerShdw>
                </a:effectLst>
                <a:latin typeface="Calibri" pitchFamily="34" charset="0"/>
              </a:rPr>
              <a:t>The firefighter jumped off the truck and sprayed the house with water. His actions were very </a:t>
            </a:r>
            <a:r>
              <a:rPr lang="en-US" sz="3200" b="1" dirty="0" smtClean="0">
                <a:effectLst>
                  <a:outerShdw blurRad="50800" dist="38100" dir="2700000" algn="tl" rotWithShape="0">
                    <a:prstClr val="black">
                      <a:alpha val="40000"/>
                    </a:prstClr>
                  </a:outerShdw>
                </a:effectLst>
                <a:latin typeface="Calibri" pitchFamily="34" charset="0"/>
              </a:rPr>
              <a:t>valiant</a:t>
            </a:r>
            <a:r>
              <a:rPr lang="en-US" sz="3200" dirty="0" smtClean="0">
                <a:effectLst>
                  <a:outerShdw blurRad="50800" dist="38100" dir="2700000" algn="tl" rotWithShape="0">
                    <a:prstClr val="black">
                      <a:alpha val="40000"/>
                    </a:prstClr>
                  </a:outerShdw>
                </a:effectLst>
                <a:latin typeface="Calibri" pitchFamily="34" charset="0"/>
              </a:rPr>
              <a:t>.</a:t>
            </a:r>
            <a:endParaRPr lang="en-US" sz="3200" dirty="0">
              <a:effectLst>
                <a:outerShdw blurRad="50800" dist="38100" dir="2700000" algn="tl" rotWithShape="0">
                  <a:prstClr val="black">
                    <a:alpha val="40000"/>
                  </a:prstClr>
                </a:outerShdw>
              </a:effectLst>
              <a:latin typeface="Calibri" pitchFamily="34" charset="0"/>
            </a:endParaRPr>
          </a:p>
        </p:txBody>
      </p:sp>
      <p:sp>
        <p:nvSpPr>
          <p:cNvPr id="4" name="TextBox 3"/>
          <p:cNvSpPr txBox="1"/>
          <p:nvPr/>
        </p:nvSpPr>
        <p:spPr>
          <a:xfrm>
            <a:off x="5410200" y="1600200"/>
            <a:ext cx="3505200" cy="4278094"/>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pPr algn="ctr"/>
            <a:r>
              <a:rPr lang="en-US" sz="3200" dirty="0" smtClean="0">
                <a:effectLst>
                  <a:outerShdw blurRad="50800" dist="38100" dir="2700000" algn="tl" rotWithShape="0">
                    <a:prstClr val="black">
                      <a:alpha val="40000"/>
                    </a:prstClr>
                  </a:outerShdw>
                </a:effectLst>
                <a:latin typeface="Calibri" pitchFamily="34" charset="0"/>
              </a:rPr>
              <a:t>What does the word </a:t>
            </a:r>
            <a:r>
              <a:rPr lang="en-US" sz="3200" b="1" dirty="0" smtClean="0">
                <a:effectLst>
                  <a:outerShdw blurRad="50800" dist="38100" dir="2700000" algn="tl" rotWithShape="0">
                    <a:prstClr val="black">
                      <a:alpha val="40000"/>
                    </a:prstClr>
                  </a:outerShdw>
                </a:effectLst>
                <a:latin typeface="Calibri" pitchFamily="34" charset="0"/>
              </a:rPr>
              <a:t>valiant </a:t>
            </a:r>
            <a:r>
              <a:rPr lang="en-US" sz="3200" dirty="0" smtClean="0">
                <a:effectLst>
                  <a:outerShdw blurRad="50800" dist="38100" dir="2700000" algn="tl" rotWithShape="0">
                    <a:prstClr val="black">
                      <a:alpha val="40000"/>
                    </a:prstClr>
                  </a:outerShdw>
                </a:effectLst>
                <a:latin typeface="Calibri" pitchFamily="34" charset="0"/>
              </a:rPr>
              <a:t>mean?</a:t>
            </a:r>
          </a:p>
          <a:p>
            <a:pPr marL="514350" indent="-514350" algn="ctr"/>
            <a:r>
              <a:rPr lang="en-US" sz="1600" dirty="0" smtClean="0">
                <a:effectLst>
                  <a:outerShdw blurRad="50800" dist="38100" dir="2700000" algn="tl" rotWithShape="0">
                    <a:prstClr val="black">
                      <a:alpha val="40000"/>
                    </a:prstClr>
                  </a:outerShdw>
                </a:effectLst>
                <a:latin typeface="Calibri" pitchFamily="34" charset="0"/>
              </a:rPr>
              <a:t>(Remember to use your context clues)</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cowardly</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brave</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important</a:t>
            </a:r>
          </a:p>
          <a:p>
            <a:pPr marL="514350" indent="-514350">
              <a:lnSpc>
                <a:spcPct val="150000"/>
              </a:lnSpc>
              <a:buAutoNum type="alphaLcPeriod"/>
            </a:pPr>
            <a:r>
              <a:rPr lang="en-US" sz="3200" dirty="0" smtClean="0">
                <a:effectLst>
                  <a:outerShdw blurRad="50800" dist="38100" dir="2700000" algn="tl" rotWithShape="0">
                    <a:prstClr val="black">
                      <a:alpha val="40000"/>
                    </a:prstClr>
                  </a:outerShdw>
                </a:effectLst>
                <a:latin typeface="Calibri" pitchFamily="34" charset="0"/>
              </a:rPr>
              <a:t>weak</a:t>
            </a:r>
            <a:endParaRPr lang="en-US" sz="3200" dirty="0">
              <a:effectLst>
                <a:outerShdw blurRad="50800" dist="38100" dir="2700000" algn="tl" rotWithShape="0">
                  <a:prstClr val="black">
                    <a:alpha val="40000"/>
                  </a:prstClr>
                </a:outerShdw>
              </a:effectLst>
              <a:latin typeface="Calibri" pitchFamily="34" charset="0"/>
            </a:endParaRPr>
          </a:p>
        </p:txBody>
      </p:sp>
      <p:pic>
        <p:nvPicPr>
          <p:cNvPr id="7" name="Picture 6" descr="fireman_water_hose_house_fire_hg_clr.gif"/>
          <p:cNvPicPr>
            <a:picLocks noChangeAspect="1"/>
          </p:cNvPicPr>
          <p:nvPr/>
        </p:nvPicPr>
        <p:blipFill>
          <a:blip r:embed="rId4" cstate="print"/>
          <a:stretch>
            <a:fillRect/>
          </a:stretch>
        </p:blipFill>
        <p:spPr>
          <a:xfrm>
            <a:off x="685800" y="1676400"/>
            <a:ext cx="4257675" cy="4257675"/>
          </a:xfrm>
          <a:prstGeom prst="rect">
            <a:avLst/>
          </a:prstGeom>
        </p:spPr>
      </p:pic>
    </p:spTree>
  </p:cSld>
  <p:clrMapOvr>
    <a:masterClrMapping/>
  </p:clrMapOvr>
  <p:transition xmlns:p14="http://schemas.microsoft.com/office/powerpoint/2010/main">
    <p:newsflash/>
    <p:sndAc>
      <p:stSnd>
        <p:snd r:embed="rId2"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4">
                                            <p:txEl>
                                              <p:pRg st="3" end="3"/>
                                            </p:txEl>
                                          </p:spTgt>
                                        </p:tgtEl>
                                        <p:attrNameLst>
                                          <p:attrName>style.fontStyle</p:attrName>
                                        </p:attrNameLst>
                                      </p:cBhvr>
                                      <p:to>
                                        <p:strVal val="normal"/>
                                      </p:to>
                                    </p:set>
                                    <p:set>
                                      <p:cBhvr override="childStyle">
                                        <p:cTn id="7" dur="indefinite"/>
                                        <p:tgtEl>
                                          <p:spTgt spid="4">
                                            <p:txEl>
                                              <p:pRg st="3" end="3"/>
                                            </p:txEl>
                                          </p:spTgt>
                                        </p:tgtEl>
                                        <p:attrNameLst>
                                          <p:attrName>style.fontWeight</p:attrName>
                                        </p:attrNameLst>
                                      </p:cBhvr>
                                      <p:to>
                                        <p:strVal val="bold"/>
                                      </p:to>
                                    </p:set>
                                    <p:set>
                                      <p:cBhvr override="childStyle">
                                        <p:cTn id="8" dur="indefinite"/>
                                        <p:tgtEl>
                                          <p:spTgt spid="4">
                                            <p:txEl>
                                              <p:pRg st="3" end="3"/>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4">
                                            <p:txEl>
                                              <p:pRg st="3" end="3"/>
                                            </p:txEl>
                                          </p:spTgt>
                                        </p:tgtEl>
                                        <p:attrNameLst>
                                          <p:attrName>style.color</p:attrName>
                                        </p:attrNameLst>
                                      </p:cBhvr>
                                      <p:to>
                                        <a:srgbClr val="8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057400" y="1143000"/>
            <a:ext cx="609600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r>
              <a:rPr lang="en-US" sz="1400" b="1" dirty="0" smtClean="0">
                <a:ln w="11430"/>
                <a:effectLst>
                  <a:outerShdw blurRad="50800" dist="38100" algn="l" rotWithShape="0">
                    <a:prstClr val="black">
                      <a:alpha val="40000"/>
                    </a:prstClr>
                  </a:outerShdw>
                </a:effectLst>
                <a:latin typeface="Calibri" pitchFamily="34" charset="0"/>
              </a:rPr>
              <a:t>INVESTIGATION NOTES</a:t>
            </a:r>
          </a:p>
          <a:p>
            <a:pPr algn="ctr"/>
            <a:r>
              <a:rPr lang="en-US" sz="2800" b="1" cap="none" spc="0" dirty="0" smtClean="0">
                <a:ln w="11430"/>
                <a:effectLst>
                  <a:outerShdw blurRad="50800" dist="38100" algn="l" rotWithShape="0">
                    <a:prstClr val="black">
                      <a:alpha val="40000"/>
                    </a:prstClr>
                  </a:outerShdw>
                </a:effectLst>
                <a:latin typeface="Calibri" pitchFamily="34" charset="0"/>
              </a:rPr>
              <a:t>Context clues can be helping words after the difficult word, like:</a:t>
            </a:r>
          </a:p>
          <a:p>
            <a:pPr algn="ctr"/>
            <a:endParaRPr lang="en-US" sz="2600" b="1" cap="none" spc="0" dirty="0">
              <a:ln w="11430"/>
              <a:solidFill>
                <a:srgbClr val="800000"/>
              </a:solidFill>
              <a:effectLst>
                <a:outerShdw blurRad="50800" dist="38100" algn="l" rotWithShape="0">
                  <a:prstClr val="black">
                    <a:alpha val="40000"/>
                  </a:prstClr>
                </a:outerShdw>
              </a:effectLst>
              <a:latin typeface="Calibri" pitchFamily="34" charset="0"/>
            </a:endParaRPr>
          </a:p>
        </p:txBody>
      </p:sp>
      <p:sp>
        <p:nvSpPr>
          <p:cNvPr id="10" name="Rectangle 9"/>
          <p:cNvSpPr/>
          <p:nvPr/>
        </p:nvSpPr>
        <p:spPr>
          <a:xfrm>
            <a:off x="228600" y="2514600"/>
            <a:ext cx="63246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pPr algn="ctr"/>
            <a:r>
              <a:rPr lang="en-US" sz="3200" b="1" dirty="0" smtClean="0">
                <a:ln w="11430"/>
                <a:solidFill>
                  <a:srgbClr val="800000"/>
                </a:solidFill>
                <a:effectLst>
                  <a:outerShdw blurRad="50800" dist="38100" algn="l" rotWithShape="0">
                    <a:prstClr val="black">
                      <a:alpha val="40000"/>
                    </a:prstClr>
                  </a:outerShdw>
                </a:effectLst>
                <a:latin typeface="Calibri" pitchFamily="34" charset="0"/>
              </a:rPr>
              <a:t>that is</a:t>
            </a:r>
            <a:endParaRPr lang="en-US" sz="3200" b="1" cap="none" spc="0" dirty="0">
              <a:ln w="11430"/>
              <a:solidFill>
                <a:sysClr val="windowText" lastClr="000000"/>
              </a:solidFill>
              <a:effectLst>
                <a:outerShdw blurRad="50800" dist="38100" algn="l" rotWithShape="0">
                  <a:prstClr val="black">
                    <a:alpha val="40000"/>
                  </a:prstClr>
                </a:outerShdw>
              </a:effectLst>
              <a:latin typeface="Calibri" pitchFamily="34" charset="0"/>
            </a:endParaRPr>
          </a:p>
        </p:txBody>
      </p:sp>
      <p:sp>
        <p:nvSpPr>
          <p:cNvPr id="5" name="Rectangle 4"/>
          <p:cNvSpPr/>
          <p:nvPr/>
        </p:nvSpPr>
        <p:spPr>
          <a:xfrm>
            <a:off x="3733800" y="2514600"/>
            <a:ext cx="63246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pPr algn="ctr"/>
            <a:r>
              <a:rPr lang="en-US" sz="3200" b="1" dirty="0" smtClean="0">
                <a:ln w="11430"/>
                <a:solidFill>
                  <a:srgbClr val="800000"/>
                </a:solidFill>
                <a:effectLst>
                  <a:outerShdw blurRad="50800" dist="38100" algn="l" rotWithShape="0">
                    <a:prstClr val="black">
                      <a:alpha val="40000"/>
                    </a:prstClr>
                  </a:outerShdw>
                </a:effectLst>
                <a:latin typeface="Calibri" pitchFamily="34" charset="0"/>
              </a:rPr>
              <a:t>such as</a:t>
            </a:r>
            <a:endParaRPr lang="en-US" sz="3200" b="1" cap="none" spc="0" dirty="0">
              <a:ln w="11430"/>
              <a:solidFill>
                <a:sysClr val="windowText" lastClr="000000"/>
              </a:solidFill>
              <a:effectLst>
                <a:outerShdw blurRad="50800" dist="38100" algn="l" rotWithShape="0">
                  <a:prstClr val="black">
                    <a:alpha val="40000"/>
                  </a:prstClr>
                </a:outerShdw>
              </a:effectLst>
              <a:latin typeface="Calibri" pitchFamily="34" charset="0"/>
            </a:endParaRPr>
          </a:p>
        </p:txBody>
      </p:sp>
      <p:sp>
        <p:nvSpPr>
          <p:cNvPr id="6" name="Rectangle 5"/>
          <p:cNvSpPr/>
          <p:nvPr/>
        </p:nvSpPr>
        <p:spPr>
          <a:xfrm>
            <a:off x="1905000" y="3200400"/>
            <a:ext cx="63246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pPr algn="ctr"/>
            <a:r>
              <a:rPr lang="en-US" sz="3200" b="1" dirty="0" smtClean="0">
                <a:ln w="11430"/>
                <a:solidFill>
                  <a:srgbClr val="800000"/>
                </a:solidFill>
                <a:effectLst>
                  <a:outerShdw blurRad="50800" dist="38100" algn="l" rotWithShape="0">
                    <a:prstClr val="black">
                      <a:alpha val="40000"/>
                    </a:prstClr>
                  </a:outerShdw>
                </a:effectLst>
                <a:latin typeface="Calibri" pitchFamily="34" charset="0"/>
              </a:rPr>
              <a:t>is called</a:t>
            </a:r>
            <a:endParaRPr lang="en-US" sz="3200" b="1" cap="none" spc="0" dirty="0">
              <a:ln w="11430"/>
              <a:solidFill>
                <a:sysClr val="windowText" lastClr="000000"/>
              </a:solidFill>
              <a:effectLst>
                <a:outerShdw blurRad="50800" dist="38100" algn="l" rotWithShape="0">
                  <a:prstClr val="black">
                    <a:alpha val="40000"/>
                  </a:prstClr>
                </a:outerShdw>
              </a:effectLst>
              <a:latin typeface="Calibri" pitchFamily="34" charset="0"/>
            </a:endParaRPr>
          </a:p>
        </p:txBody>
      </p:sp>
      <p:sp>
        <p:nvSpPr>
          <p:cNvPr id="7" name="Rectangle 6"/>
          <p:cNvSpPr/>
          <p:nvPr/>
        </p:nvSpPr>
        <p:spPr>
          <a:xfrm>
            <a:off x="0" y="3886200"/>
            <a:ext cx="63246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pPr algn="ctr"/>
            <a:r>
              <a:rPr lang="en-US" sz="3200" b="1" dirty="0" smtClean="0">
                <a:ln w="11430"/>
                <a:solidFill>
                  <a:srgbClr val="800000"/>
                </a:solidFill>
                <a:effectLst>
                  <a:outerShdw blurRad="50800" dist="38100" algn="l" rotWithShape="0">
                    <a:prstClr val="black">
                      <a:alpha val="40000"/>
                    </a:prstClr>
                  </a:outerShdw>
                </a:effectLst>
                <a:latin typeface="Calibri" pitchFamily="34" charset="0"/>
              </a:rPr>
              <a:t>for example</a:t>
            </a:r>
            <a:endParaRPr lang="en-US" sz="3200" b="1" cap="none" spc="0" dirty="0">
              <a:ln w="11430"/>
              <a:solidFill>
                <a:sysClr val="windowText" lastClr="000000"/>
              </a:solidFill>
              <a:effectLst>
                <a:outerShdw blurRad="50800" dist="38100" algn="l" rotWithShape="0">
                  <a:prstClr val="black">
                    <a:alpha val="40000"/>
                  </a:prstClr>
                </a:outerShdw>
              </a:effectLst>
              <a:latin typeface="Calibri" pitchFamily="34" charset="0"/>
            </a:endParaRPr>
          </a:p>
        </p:txBody>
      </p:sp>
      <p:sp>
        <p:nvSpPr>
          <p:cNvPr id="11" name="Rectangle 10"/>
          <p:cNvSpPr/>
          <p:nvPr/>
        </p:nvSpPr>
        <p:spPr>
          <a:xfrm>
            <a:off x="5257800" y="3886200"/>
            <a:ext cx="38862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pPr algn="ctr"/>
            <a:r>
              <a:rPr lang="en-US" sz="3200" b="1" dirty="0" smtClean="0">
                <a:ln w="11430"/>
                <a:solidFill>
                  <a:srgbClr val="800000"/>
                </a:solidFill>
                <a:effectLst>
                  <a:outerShdw blurRad="50800" dist="38100" algn="l" rotWithShape="0">
                    <a:prstClr val="black">
                      <a:alpha val="40000"/>
                    </a:prstClr>
                  </a:outerShdw>
                </a:effectLst>
                <a:latin typeface="Calibri" pitchFamily="34" charset="0"/>
              </a:rPr>
              <a:t>or</a:t>
            </a:r>
            <a:endParaRPr lang="en-US" sz="3200" b="1" cap="none" spc="0" dirty="0">
              <a:ln w="11430"/>
              <a:solidFill>
                <a:sysClr val="windowText" lastClr="000000"/>
              </a:solidFill>
              <a:effectLst>
                <a:outerShdw blurRad="50800" dist="38100" algn="l" rotWithShape="0">
                  <a:prstClr val="black">
                    <a:alpha val="40000"/>
                  </a:prstClr>
                </a:outerShdw>
              </a:effectLst>
              <a:latin typeface="Calibri" pitchFamily="34" charset="0"/>
            </a:endParaRPr>
          </a:p>
        </p:txBody>
      </p:sp>
      <p:sp>
        <p:nvSpPr>
          <p:cNvPr id="12" name="Rectangle 11"/>
          <p:cNvSpPr/>
          <p:nvPr/>
        </p:nvSpPr>
        <p:spPr>
          <a:xfrm>
            <a:off x="1981200" y="4495800"/>
            <a:ext cx="63246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pPr algn="ctr"/>
            <a:r>
              <a:rPr lang="en-US" sz="3200" b="1" dirty="0" smtClean="0">
                <a:ln w="11430"/>
                <a:solidFill>
                  <a:srgbClr val="800000"/>
                </a:solidFill>
                <a:effectLst>
                  <a:outerShdw blurRad="50800" dist="38100" algn="l" rotWithShape="0">
                    <a:prstClr val="black">
                      <a:alpha val="40000"/>
                    </a:prstClr>
                  </a:outerShdw>
                </a:effectLst>
                <a:latin typeface="Calibri" pitchFamily="34" charset="0"/>
              </a:rPr>
              <a:t>meaning</a:t>
            </a:r>
            <a:endParaRPr lang="en-US" sz="3200" b="1" cap="none" spc="0" dirty="0">
              <a:ln w="11430"/>
              <a:solidFill>
                <a:sysClr val="windowText" lastClr="000000"/>
              </a:solidFill>
              <a:effectLst>
                <a:outerShdw blurRad="50800" dist="38100" algn="l" rotWithShape="0">
                  <a:prstClr val="black">
                    <a:alpha val="40000"/>
                  </a:prstClr>
                </a:outerShdw>
              </a:effectLst>
              <a:latin typeface="Calibri" pitchFamily="34" charset="0"/>
            </a:endParaRPr>
          </a:p>
        </p:txBody>
      </p:sp>
      <p:sp>
        <p:nvSpPr>
          <p:cNvPr id="13" name="Rounded Rectangular Callout 12"/>
          <p:cNvSpPr/>
          <p:nvPr/>
        </p:nvSpPr>
        <p:spPr>
          <a:xfrm>
            <a:off x="2133600" y="609600"/>
            <a:ext cx="6172200" cy="2362200"/>
          </a:xfrm>
          <a:prstGeom prst="wedgeRoundRectCallout">
            <a:avLst>
              <a:gd name="adj1" fmla="val -63816"/>
              <a:gd name="adj2" fmla="val 8668"/>
              <a:gd name="adj3" fmla="val 16667"/>
            </a:avLst>
          </a:prstGeom>
          <a:solidFill>
            <a:schemeClr val="bg1"/>
          </a:solidFill>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3200" b="1" dirty="0" smtClean="0">
                <a:solidFill>
                  <a:schemeClr val="tx1"/>
                </a:solidFill>
                <a:effectLst>
                  <a:outerShdw blurRad="50800" dist="38100" dir="2700000" algn="tl" rotWithShape="0">
                    <a:prstClr val="black">
                      <a:alpha val="40000"/>
                    </a:prstClr>
                  </a:outerShdw>
                </a:effectLst>
                <a:latin typeface="Calibri" pitchFamily="34" charset="0"/>
              </a:rPr>
              <a:t>I will use these words to guide my investigation on context clues, but I still need more evidence.</a:t>
            </a:r>
            <a:endParaRPr lang="en-US" sz="3200" b="1" dirty="0">
              <a:solidFill>
                <a:schemeClr val="tx1"/>
              </a:solidFill>
              <a:effectLst>
                <a:outerShdw blurRad="50800" dist="38100" dir="2700000" algn="tl" rotWithShape="0">
                  <a:prstClr val="black">
                    <a:alpha val="40000"/>
                  </a:prstClr>
                </a:outerShdw>
              </a:effectLst>
              <a:latin typeface="Calibri" pitchFamily="34" charset="0"/>
            </a:endParaRPr>
          </a:p>
        </p:txBody>
      </p:sp>
    </p:spTree>
  </p:cSld>
  <p:clrMapOvr>
    <a:masterClrMapping/>
  </p:clrMapOvr>
  <p:transition xmlns:p14="http://schemas.microsoft.com/office/powerpoint/2010/main">
    <p:newsflash/>
    <p:sndAc>
      <p:stSnd>
        <p:snd r:embed="rId2"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strVal val="#ppt_w*0.70"/>
                                          </p:val>
                                        </p:tav>
                                        <p:tav tm="100000">
                                          <p:val>
                                            <p:strVal val="#ppt_w"/>
                                          </p:val>
                                        </p:tav>
                                      </p:tavLst>
                                    </p:anim>
                                    <p:anim calcmode="lin" valueType="num">
                                      <p:cBhvr>
                                        <p:cTn id="44" dur="1000" fill="hold"/>
                                        <p:tgtEl>
                                          <p:spTgt spid="13"/>
                                        </p:tgtEl>
                                        <p:attrNameLst>
                                          <p:attrName>ppt_h</p:attrName>
                                        </p:attrNameLst>
                                      </p:cBhvr>
                                      <p:tavLst>
                                        <p:tav tm="0">
                                          <p:val>
                                            <p:strVal val="#ppt_h"/>
                                          </p:val>
                                        </p:tav>
                                        <p:tav tm="100000">
                                          <p:val>
                                            <p:strVal val="#ppt_h"/>
                                          </p:val>
                                        </p:tav>
                                      </p:tavLst>
                                    </p:anim>
                                    <p:animEffect transition="in" filter="fade">
                                      <p:cBhvr>
                                        <p:cTn id="4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6" grpId="0"/>
      <p:bldP spid="7" grpId="0"/>
      <p:bldP spid="11" grpId="0"/>
      <p:bldP spid="12" grpId="0"/>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2133600" y="609600"/>
            <a:ext cx="6172200" cy="2971800"/>
          </a:xfrm>
          <a:prstGeom prst="wedgeRoundRectCallout">
            <a:avLst>
              <a:gd name="adj1" fmla="val -62170"/>
              <a:gd name="adj2" fmla="val 2682"/>
              <a:gd name="adj3" fmla="val 16667"/>
            </a:avLst>
          </a:prstGeom>
          <a:solidFill>
            <a:schemeClr val="bg1"/>
          </a:solidFill>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3200" b="1" dirty="0" smtClean="0">
                <a:solidFill>
                  <a:schemeClr val="tx1"/>
                </a:solidFill>
                <a:effectLst>
                  <a:outerShdw blurRad="50800" dist="38100" dir="2700000" algn="tl" rotWithShape="0">
                    <a:prstClr val="black">
                      <a:alpha val="40000"/>
                    </a:prstClr>
                  </a:outerShdw>
                </a:effectLst>
                <a:latin typeface="Calibri" pitchFamily="34" charset="0"/>
              </a:rPr>
              <a:t>I cannot believe how far you have come. It is my pleasure to present you with your official detective badges. Now go out and enforce context clue laws!</a:t>
            </a:r>
            <a:endParaRPr lang="en-US" sz="3200" b="1" dirty="0">
              <a:solidFill>
                <a:schemeClr val="tx1"/>
              </a:solidFill>
              <a:effectLst>
                <a:outerShdw blurRad="50800" dist="38100" dir="2700000" algn="tl" rotWithShape="0">
                  <a:prstClr val="black">
                    <a:alpha val="40000"/>
                  </a:prstClr>
                </a:outerShdw>
              </a:effectLst>
              <a:latin typeface="Calibri" pitchFamily="34" charset="0"/>
            </a:endParaRPr>
          </a:p>
        </p:txBody>
      </p:sp>
      <p:pic>
        <p:nvPicPr>
          <p:cNvPr id="7" name="Picture 6" descr="police_officer_metal_badge_spin_hg_clr.gif"/>
          <p:cNvPicPr>
            <a:picLocks noChangeAspect="1"/>
          </p:cNvPicPr>
          <p:nvPr/>
        </p:nvPicPr>
        <p:blipFill>
          <a:blip r:embed="rId3" cstate="print"/>
          <a:stretch>
            <a:fillRect/>
          </a:stretch>
        </p:blipFill>
        <p:spPr>
          <a:xfrm>
            <a:off x="3962400" y="3762375"/>
            <a:ext cx="2476500" cy="3095625"/>
          </a:xfrm>
          <a:prstGeom prst="rect">
            <a:avLst/>
          </a:prstGeom>
        </p:spPr>
      </p:pic>
    </p:spTree>
  </p:cSld>
  <p:clrMapOvr>
    <a:masterClrMapping/>
  </p:clrMapOvr>
  <p:transition xmlns:p14="http://schemas.microsoft.com/office/powerpoint/2010/main">
    <p:newsflash/>
    <p:sndAc>
      <p:stSnd>
        <p:snd r:embed="rId2"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just_the_facts_qx"/>
          <p:cNvPicPr>
            <a:picLocks noChangeAspect="1" noChangeArrowheads="1"/>
          </p:cNvPicPr>
          <p:nvPr/>
        </p:nvPicPr>
        <p:blipFill>
          <a:blip r:embed="rId3" cstate="print"/>
          <a:srcRect/>
          <a:stretch>
            <a:fillRect/>
          </a:stretch>
        </p:blipFill>
        <p:spPr>
          <a:xfrm>
            <a:off x="0" y="0"/>
            <a:ext cx="9144000" cy="6858002"/>
          </a:xfrm>
          <a:prstGeom prst="rect">
            <a:avLst/>
          </a:prstGeom>
          <a:noFill/>
          <a:ln/>
        </p:spPr>
      </p:pic>
      <p:sp>
        <p:nvSpPr>
          <p:cNvPr id="3" name="Rounded Rectangular Callout 2"/>
          <p:cNvSpPr/>
          <p:nvPr/>
        </p:nvSpPr>
        <p:spPr>
          <a:xfrm>
            <a:off x="2362200" y="228600"/>
            <a:ext cx="6172200" cy="2743200"/>
          </a:xfrm>
          <a:prstGeom prst="wedgeRoundRectCallout">
            <a:avLst>
              <a:gd name="adj1" fmla="val -67108"/>
              <a:gd name="adj2" fmla="val 9520"/>
              <a:gd name="adj3" fmla="val 16667"/>
            </a:avLst>
          </a:prstGeom>
          <a:solidFill>
            <a:schemeClr val="bg1"/>
          </a:solidFill>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sp3d extrusionH="57150">
              <a:bevelT w="82550" h="38100" prst="coolSlant"/>
            </a:sp3d>
          </a:bodyPr>
          <a:lstStyle/>
          <a:p>
            <a:pPr algn="ctr"/>
            <a:r>
              <a:rPr lang="en-US" sz="3200" b="1" dirty="0" smtClean="0">
                <a:solidFill>
                  <a:schemeClr val="tx1"/>
                </a:solidFill>
                <a:effectLst>
                  <a:outerShdw blurRad="50800" dist="38100" dir="2700000" algn="tl" rotWithShape="0">
                    <a:prstClr val="black">
                      <a:alpha val="40000"/>
                    </a:prstClr>
                  </a:outerShdw>
                </a:effectLst>
                <a:latin typeface="Calibri" pitchFamily="34" charset="0"/>
              </a:rPr>
              <a:t>Thank you for choosing</a:t>
            </a:r>
          </a:p>
          <a:p>
            <a:pPr algn="ctr"/>
            <a:r>
              <a:rPr lang="en-US" sz="6000" b="1" dirty="0" smtClean="0">
                <a:solidFill>
                  <a:srgbClr val="800000"/>
                </a:solidFill>
                <a:effectLst>
                  <a:outerShdw blurRad="50800" dist="38100" dir="2700000" algn="tl" rotWithShape="0">
                    <a:prstClr val="black">
                      <a:alpha val="40000"/>
                    </a:prstClr>
                  </a:outerShdw>
                </a:effectLst>
                <a:latin typeface="Calibri" pitchFamily="34" charset="0"/>
              </a:rPr>
              <a:t>TEACHERS </a:t>
            </a:r>
          </a:p>
          <a:p>
            <a:pPr algn="ctr"/>
            <a:r>
              <a:rPr lang="en-US" sz="6000" b="1" dirty="0" smtClean="0">
                <a:solidFill>
                  <a:srgbClr val="800000"/>
                </a:solidFill>
                <a:effectLst>
                  <a:outerShdw blurRad="50800" dist="38100" dir="2700000" algn="tl" rotWithShape="0">
                    <a:prstClr val="black">
                      <a:alpha val="40000"/>
                    </a:prstClr>
                  </a:outerShdw>
                </a:effectLst>
                <a:latin typeface="Calibri" pitchFamily="34" charset="0"/>
              </a:rPr>
              <a:t>UNLEASHED</a:t>
            </a:r>
            <a:endParaRPr lang="en-US" sz="6000" b="1" dirty="0">
              <a:solidFill>
                <a:srgbClr val="800000"/>
              </a:solidFill>
              <a:effectLst>
                <a:outerShdw blurRad="50800" dist="38100" dir="2700000" algn="tl" rotWithShape="0">
                  <a:prstClr val="black">
                    <a:alpha val="40000"/>
                  </a:prstClr>
                </a:outerShdw>
              </a:effectLst>
              <a:latin typeface="Calibri" pitchFamily="34" charset="0"/>
            </a:endParaRPr>
          </a:p>
        </p:txBody>
      </p:sp>
      <p:pic>
        <p:nvPicPr>
          <p:cNvPr id="4" name="Picture 3" descr="yellow_sticky_notes_hg_clr_st.gif"/>
          <p:cNvPicPr>
            <a:picLocks noChangeAspect="1"/>
          </p:cNvPicPr>
          <p:nvPr/>
        </p:nvPicPr>
        <p:blipFill>
          <a:blip r:embed="rId4" cstate="print"/>
          <a:stretch>
            <a:fillRect/>
          </a:stretch>
        </p:blipFill>
        <p:spPr>
          <a:xfrm>
            <a:off x="2590800" y="2895600"/>
            <a:ext cx="6553200" cy="4198374"/>
          </a:xfrm>
          <a:prstGeom prst="rect">
            <a:avLst/>
          </a:prstGeom>
        </p:spPr>
      </p:pic>
      <p:sp>
        <p:nvSpPr>
          <p:cNvPr id="5" name="TextBox 4"/>
          <p:cNvSpPr txBox="1"/>
          <p:nvPr/>
        </p:nvSpPr>
        <p:spPr>
          <a:xfrm rot="21239765">
            <a:off x="3184106" y="3573441"/>
            <a:ext cx="4367397" cy="2831544"/>
          </a:xfrm>
          <a:prstGeom prst="rect">
            <a:avLst/>
          </a:prstGeom>
          <a:noFill/>
        </p:spPr>
        <p:txBody>
          <a:bodyPr wrap="square" rtlCol="0">
            <a:spAutoFit/>
          </a:bodyPr>
          <a:lstStyle/>
          <a:p>
            <a:pPr algn="ctr"/>
            <a:r>
              <a:rPr lang="en-US" sz="3200" b="1" dirty="0" smtClean="0">
                <a:latin typeface="Calibri" pitchFamily="34" charset="0"/>
              </a:rPr>
              <a:t>To see more of our great products, please visit our store via the link below!</a:t>
            </a:r>
          </a:p>
          <a:p>
            <a:pPr algn="ctr"/>
            <a:endParaRPr lang="en-US" sz="2400" b="1" dirty="0" smtClean="0">
              <a:latin typeface="Calibri" pitchFamily="34" charset="0"/>
            </a:endParaRPr>
          </a:p>
          <a:p>
            <a:pPr algn="ctr"/>
            <a:r>
              <a:rPr lang="en-US" sz="1300" b="1" dirty="0" smtClean="0">
                <a:latin typeface="Calibri" pitchFamily="34" charset="0"/>
                <a:hlinkClick r:id="rId5"/>
              </a:rPr>
              <a:t>www.teacherspayteachers.com/Store/Teachers-Unleashed</a:t>
            </a:r>
            <a:endParaRPr lang="en-US" sz="1300" b="1" dirty="0" smtClean="0">
              <a:latin typeface="Calibri" pitchFamily="34" charset="0"/>
            </a:endParaRPr>
          </a:p>
          <a:p>
            <a:pPr algn="ctr"/>
            <a:endParaRPr lang="en-US" sz="1300" b="1" dirty="0">
              <a:latin typeface="Calibri" pitchFamily="34" charset="0"/>
            </a:endParaRPr>
          </a:p>
        </p:txBody>
      </p:sp>
    </p:spTree>
  </p:cSld>
  <p:clrMapOvr>
    <a:masterClrMapping/>
  </p:clrMapOvr>
  <p:transition xmlns:p14="http://schemas.microsoft.com/office/powerpoint/2010/main">
    <p:newsflash/>
    <p:sndAc>
      <p:stSnd>
        <p:snd r:embed="rId2" name="mystery.wav"/>
      </p:stSnd>
    </p:sndAc>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057400" y="1295401"/>
            <a:ext cx="6248400" cy="113877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r>
              <a:rPr lang="en-US" sz="1400" b="1" dirty="0" smtClean="0">
                <a:ln w="11430"/>
                <a:effectLst>
                  <a:outerShdw blurRad="50800" dist="38100" algn="l" rotWithShape="0">
                    <a:prstClr val="black">
                      <a:alpha val="40000"/>
                    </a:prstClr>
                  </a:outerShdw>
                </a:effectLst>
                <a:latin typeface="Calibri" pitchFamily="34" charset="0"/>
              </a:rPr>
              <a:t>INVESTIGATION NOTES</a:t>
            </a:r>
          </a:p>
          <a:p>
            <a:r>
              <a:rPr lang="en-US" sz="2800" b="1" cap="none" spc="0" dirty="0" smtClean="0">
                <a:ln w="11430"/>
                <a:effectLst>
                  <a:outerShdw blurRad="50800" dist="38100" algn="l" rotWithShape="0">
                    <a:prstClr val="black">
                      <a:alpha val="40000"/>
                    </a:prstClr>
                  </a:outerShdw>
                </a:effectLst>
                <a:latin typeface="Calibri" pitchFamily="34" charset="0"/>
              </a:rPr>
              <a:t>Context clues also use prior knowledge:</a:t>
            </a:r>
          </a:p>
          <a:p>
            <a:pPr algn="ctr"/>
            <a:endParaRPr lang="en-US" sz="2600" b="1" cap="none" spc="0" dirty="0">
              <a:ln w="11430"/>
              <a:solidFill>
                <a:srgbClr val="800000"/>
              </a:solidFill>
              <a:effectLst>
                <a:outerShdw blurRad="50800" dist="38100" algn="l" rotWithShape="0">
                  <a:prstClr val="black">
                    <a:alpha val="40000"/>
                  </a:prstClr>
                </a:outerShdw>
              </a:effectLst>
              <a:latin typeface="Calibri" pitchFamily="34" charset="0"/>
            </a:endParaRPr>
          </a:p>
        </p:txBody>
      </p:sp>
      <p:sp>
        <p:nvSpPr>
          <p:cNvPr id="10" name="Rectangle 9"/>
          <p:cNvSpPr/>
          <p:nvPr/>
        </p:nvSpPr>
        <p:spPr>
          <a:xfrm>
            <a:off x="1981200" y="2057400"/>
            <a:ext cx="6324600" cy="169277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pPr algn="ctr"/>
            <a:r>
              <a:rPr lang="en-US" sz="2600" b="1" dirty="0" smtClean="0">
                <a:ln w="11430"/>
                <a:solidFill>
                  <a:srgbClr val="800000"/>
                </a:solidFill>
                <a:effectLst>
                  <a:outerShdw blurRad="50800" dist="38100" algn="l" rotWithShape="0">
                    <a:prstClr val="black">
                      <a:alpha val="40000"/>
                    </a:prstClr>
                  </a:outerShdw>
                </a:effectLst>
                <a:latin typeface="Calibri" pitchFamily="34" charset="0"/>
              </a:rPr>
              <a:t>Prior knowledge is another way of saying “what you already know.”</a:t>
            </a:r>
          </a:p>
          <a:p>
            <a:pPr algn="ctr"/>
            <a:r>
              <a:rPr lang="en-US" sz="2600" b="1" cap="none" spc="0" dirty="0" smtClean="0">
                <a:ln w="11430"/>
                <a:solidFill>
                  <a:srgbClr val="800000"/>
                </a:solidFill>
                <a:effectLst>
                  <a:outerShdw blurRad="50800" dist="38100" algn="l" rotWithShape="0">
                    <a:prstClr val="black">
                      <a:alpha val="40000"/>
                    </a:prstClr>
                  </a:outerShdw>
                </a:effectLst>
                <a:latin typeface="Calibri" pitchFamily="34" charset="0"/>
              </a:rPr>
              <a:t>Use words you already know the meaning </a:t>
            </a:r>
            <a:r>
              <a:rPr lang="en-US" sz="2600" b="1" dirty="0" smtClean="0">
                <a:ln w="11430"/>
                <a:solidFill>
                  <a:srgbClr val="800000"/>
                </a:solidFill>
                <a:effectLst>
                  <a:outerShdw blurRad="50800" dist="38100" algn="l" rotWithShape="0">
                    <a:prstClr val="black">
                      <a:alpha val="40000"/>
                    </a:prstClr>
                  </a:outerShdw>
                </a:effectLst>
                <a:latin typeface="Calibri" pitchFamily="34" charset="0"/>
              </a:rPr>
              <a:t>of</a:t>
            </a:r>
            <a:r>
              <a:rPr lang="en-US" sz="2600" b="1" cap="none" spc="0" dirty="0" smtClean="0">
                <a:ln w="11430"/>
                <a:solidFill>
                  <a:srgbClr val="800000"/>
                </a:solidFill>
                <a:effectLst>
                  <a:outerShdw blurRad="50800" dist="38100" algn="l" rotWithShape="0">
                    <a:prstClr val="black">
                      <a:alpha val="40000"/>
                    </a:prstClr>
                  </a:outerShdw>
                </a:effectLst>
                <a:latin typeface="Calibri" pitchFamily="34" charset="0"/>
              </a:rPr>
              <a:t>, to help figure the tough words out.</a:t>
            </a:r>
            <a:endParaRPr lang="en-US" sz="2600" b="1" cap="none" spc="0" dirty="0">
              <a:ln w="11430"/>
              <a:solidFill>
                <a:sysClr val="windowText" lastClr="000000"/>
              </a:solidFill>
              <a:effectLst>
                <a:outerShdw blurRad="50800" dist="38100" algn="l" rotWithShape="0">
                  <a:prstClr val="black">
                    <a:alpha val="40000"/>
                  </a:prstClr>
                </a:outerShdw>
              </a:effectLst>
              <a:latin typeface="Calibri" pitchFamily="34" charset="0"/>
            </a:endParaRPr>
          </a:p>
        </p:txBody>
      </p:sp>
      <p:sp>
        <p:nvSpPr>
          <p:cNvPr id="5" name="Rectangle 4"/>
          <p:cNvSpPr/>
          <p:nvPr/>
        </p:nvSpPr>
        <p:spPr>
          <a:xfrm>
            <a:off x="1981200" y="3886200"/>
            <a:ext cx="6324600" cy="129266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pPr algn="ctr"/>
            <a:r>
              <a:rPr lang="en-US" sz="2600" b="1" dirty="0" smtClean="0">
                <a:ln w="11430"/>
                <a:solidFill>
                  <a:srgbClr val="800000"/>
                </a:solidFill>
                <a:effectLst>
                  <a:outerShdw blurRad="50800" dist="38100" algn="l" rotWithShape="0">
                    <a:prstClr val="black">
                      <a:alpha val="40000"/>
                    </a:prstClr>
                  </a:outerShdw>
                </a:effectLst>
                <a:latin typeface="Calibri" pitchFamily="34" charset="0"/>
              </a:rPr>
              <a:t>To be a good detective you must use prior knowledge to help make sense of messy evidence.</a:t>
            </a:r>
            <a:endParaRPr lang="en-US" sz="2600" b="1" cap="none" spc="0" dirty="0">
              <a:ln w="11430"/>
              <a:solidFill>
                <a:sysClr val="windowText" lastClr="000000"/>
              </a:solidFill>
              <a:effectLst>
                <a:outerShdw blurRad="50800" dist="38100" algn="l" rotWithShape="0">
                  <a:prstClr val="black">
                    <a:alpha val="40000"/>
                  </a:prstClr>
                </a:outerShdw>
              </a:effectLst>
              <a:latin typeface="Calibri" pitchFamily="34" charset="0"/>
            </a:endParaRPr>
          </a:p>
        </p:txBody>
      </p:sp>
      <p:sp>
        <p:nvSpPr>
          <p:cNvPr id="13" name="Rounded Rectangular Callout 12"/>
          <p:cNvSpPr/>
          <p:nvPr/>
        </p:nvSpPr>
        <p:spPr>
          <a:xfrm>
            <a:off x="2362200" y="609600"/>
            <a:ext cx="6172200" cy="2362200"/>
          </a:xfrm>
          <a:prstGeom prst="wedgeRoundRectCallout">
            <a:avLst>
              <a:gd name="adj1" fmla="val -65454"/>
              <a:gd name="adj2" fmla="val 5527"/>
              <a:gd name="adj3" fmla="val 16667"/>
            </a:avLst>
          </a:prstGeom>
          <a:solidFill>
            <a:schemeClr val="bg1"/>
          </a:solidFill>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3200" b="1" dirty="0" smtClean="0">
                <a:solidFill>
                  <a:schemeClr val="tx1"/>
                </a:solidFill>
                <a:effectLst>
                  <a:outerShdw blurRad="50800" dist="38100" dir="2700000" algn="tl" rotWithShape="0">
                    <a:prstClr val="black">
                      <a:alpha val="40000"/>
                    </a:prstClr>
                  </a:outerShdw>
                </a:effectLst>
                <a:latin typeface="Calibri" pitchFamily="34" charset="0"/>
              </a:rPr>
              <a:t>Well…being a detective does mean I’m pretty smart.  So I’ll just use what I know to make me a context clue expert!</a:t>
            </a:r>
            <a:endParaRPr lang="en-US" sz="3200" b="1" dirty="0">
              <a:solidFill>
                <a:schemeClr val="tx1"/>
              </a:solidFill>
              <a:effectLst>
                <a:outerShdw blurRad="50800" dist="38100" dir="2700000" algn="tl" rotWithShape="0">
                  <a:prstClr val="black">
                    <a:alpha val="40000"/>
                  </a:prstClr>
                </a:outerShdw>
              </a:effectLst>
              <a:latin typeface="Calibri" pitchFamily="34" charset="0"/>
            </a:endParaRPr>
          </a:p>
        </p:txBody>
      </p:sp>
    </p:spTree>
  </p:cSld>
  <p:clrMapOvr>
    <a:masterClrMapping/>
  </p:clrMapOvr>
  <p:transition xmlns:p14="http://schemas.microsoft.com/office/powerpoint/2010/main">
    <p:newsflash/>
    <p:sndAc>
      <p:stSnd>
        <p:snd r:embed="rId2"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38200" y="228600"/>
            <a:ext cx="7848600" cy="1200329"/>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r>
              <a:rPr lang="en-US" sz="3600" dirty="0" smtClean="0">
                <a:effectLst>
                  <a:outerShdw blurRad="50800" dist="38100" dir="2700000" algn="tl" rotWithShape="0">
                    <a:prstClr val="black">
                      <a:alpha val="40000"/>
                    </a:prstClr>
                  </a:outerShdw>
                </a:effectLst>
                <a:latin typeface="Calibri" pitchFamily="34" charset="0"/>
              </a:rPr>
              <a:t>The young boy started to feel </a:t>
            </a:r>
            <a:r>
              <a:rPr lang="en-US" sz="3600" b="1" dirty="0" smtClean="0">
                <a:effectLst>
                  <a:outerShdw blurRad="50800" dist="38100" dir="2700000" algn="tl" rotWithShape="0">
                    <a:prstClr val="black">
                      <a:alpha val="40000"/>
                    </a:prstClr>
                  </a:outerShdw>
                </a:effectLst>
                <a:latin typeface="Calibri" pitchFamily="34" charset="0"/>
              </a:rPr>
              <a:t>drowsy</a:t>
            </a:r>
            <a:r>
              <a:rPr lang="en-US" sz="3600" dirty="0" smtClean="0">
                <a:effectLst>
                  <a:outerShdw blurRad="50800" dist="38100" dir="2700000" algn="tl" rotWithShape="0">
                    <a:prstClr val="black">
                      <a:alpha val="40000"/>
                    </a:prstClr>
                  </a:outerShdw>
                </a:effectLst>
                <a:latin typeface="Calibri" pitchFamily="34" charset="0"/>
              </a:rPr>
              <a:t>, so Dad knew that it was bedtime.</a:t>
            </a:r>
            <a:endParaRPr lang="en-US" sz="3600" dirty="0">
              <a:effectLst>
                <a:outerShdw blurRad="50800" dist="38100" dir="2700000" algn="tl" rotWithShape="0">
                  <a:prstClr val="black">
                    <a:alpha val="40000"/>
                  </a:prstClr>
                </a:outerShdw>
              </a:effectLst>
              <a:latin typeface="Calibri" pitchFamily="34" charset="0"/>
            </a:endParaRPr>
          </a:p>
        </p:txBody>
      </p:sp>
      <p:pic>
        <p:nvPicPr>
          <p:cNvPr id="9" name="Picture 8" descr="detective_writing_hg_clr.gif"/>
          <p:cNvPicPr>
            <a:picLocks noChangeAspect="1"/>
          </p:cNvPicPr>
          <p:nvPr/>
        </p:nvPicPr>
        <p:blipFill>
          <a:blip r:embed="rId6" cstate="print"/>
          <a:stretch>
            <a:fillRect/>
          </a:stretch>
        </p:blipFill>
        <p:spPr>
          <a:xfrm>
            <a:off x="0" y="3143250"/>
            <a:ext cx="2476500" cy="3714750"/>
          </a:xfrm>
          <a:prstGeom prst="rect">
            <a:avLst/>
          </a:prstGeom>
        </p:spPr>
      </p:pic>
      <p:sp>
        <p:nvSpPr>
          <p:cNvPr id="10" name="Rounded Rectangular Callout 9"/>
          <p:cNvSpPr/>
          <p:nvPr/>
        </p:nvSpPr>
        <p:spPr>
          <a:xfrm>
            <a:off x="2133600" y="3733800"/>
            <a:ext cx="5638800" cy="2590800"/>
          </a:xfrm>
          <a:prstGeom prst="wedgeRoundRectCallout">
            <a:avLst>
              <a:gd name="adj1" fmla="val -63950"/>
              <a:gd name="adj2" fmla="val -30347"/>
              <a:gd name="adj3" fmla="val 16667"/>
            </a:avLst>
          </a:prstGeom>
          <a:solidFill>
            <a:schemeClr val="bg1"/>
          </a:solidFill>
          <a:ln w="31750">
            <a:no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smtClean="0">
                <a:solidFill>
                  <a:srgbClr val="800000"/>
                </a:solidFill>
                <a:effectLst>
                  <a:outerShdw blurRad="50800" dist="38100" dir="2700000" algn="tl" rotWithShape="0">
                    <a:prstClr val="black">
                      <a:alpha val="40000"/>
                    </a:prstClr>
                  </a:outerShdw>
                </a:effectLst>
                <a:latin typeface="Calibri" pitchFamily="34" charset="0"/>
              </a:rPr>
              <a:t>Okay…let’s look at an example.</a:t>
            </a:r>
          </a:p>
          <a:p>
            <a:pPr algn="ctr"/>
            <a:r>
              <a:rPr lang="en-US" sz="2800" dirty="0" smtClean="0">
                <a:solidFill>
                  <a:srgbClr val="800000"/>
                </a:solidFill>
                <a:effectLst>
                  <a:outerShdw blurRad="50800" dist="38100" dir="2700000" algn="tl" rotWithShape="0">
                    <a:prstClr val="black">
                      <a:alpha val="40000"/>
                    </a:prstClr>
                  </a:outerShdw>
                </a:effectLst>
                <a:latin typeface="Calibri" pitchFamily="34" charset="0"/>
              </a:rPr>
              <a:t>Investigate this sentence to see if you can use the words around the </a:t>
            </a:r>
            <a:r>
              <a:rPr lang="en-US" sz="2800" b="1" dirty="0" smtClean="0">
                <a:solidFill>
                  <a:srgbClr val="800000"/>
                </a:solidFill>
                <a:effectLst>
                  <a:outerShdw blurRad="50800" dist="38100" dir="2700000" algn="tl" rotWithShape="0">
                    <a:prstClr val="black">
                      <a:alpha val="40000"/>
                    </a:prstClr>
                  </a:outerShdw>
                </a:effectLst>
                <a:latin typeface="Calibri" pitchFamily="34" charset="0"/>
              </a:rPr>
              <a:t>bolded</a:t>
            </a:r>
            <a:r>
              <a:rPr lang="en-US" sz="2800" dirty="0" smtClean="0">
                <a:solidFill>
                  <a:srgbClr val="800000"/>
                </a:solidFill>
                <a:effectLst>
                  <a:outerShdw blurRad="50800" dist="38100" dir="2700000" algn="tl" rotWithShape="0">
                    <a:prstClr val="black">
                      <a:alpha val="40000"/>
                    </a:prstClr>
                  </a:outerShdw>
                </a:effectLst>
                <a:latin typeface="Calibri" pitchFamily="34" charset="0"/>
              </a:rPr>
              <a:t> word to figure out what it means.</a:t>
            </a:r>
            <a:endParaRPr lang="en-US" sz="2800" dirty="0">
              <a:solidFill>
                <a:srgbClr val="800000"/>
              </a:solidFill>
              <a:effectLst>
                <a:outerShdw blurRad="50800" dist="38100" dir="2700000" algn="tl" rotWithShape="0">
                  <a:prstClr val="black">
                    <a:alpha val="40000"/>
                  </a:prstClr>
                </a:outerShdw>
              </a:effectLst>
              <a:latin typeface="Calibri" pitchFamily="34" charset="0"/>
            </a:endParaRPr>
          </a:p>
        </p:txBody>
      </p:sp>
      <p:pic>
        <p:nvPicPr>
          <p:cNvPr id="5" name="Picture 4" descr="father_carrying_sleepy_son_hg_clr.gif"/>
          <p:cNvPicPr>
            <a:picLocks noChangeAspect="1"/>
          </p:cNvPicPr>
          <p:nvPr/>
        </p:nvPicPr>
        <p:blipFill>
          <a:blip r:embed="rId7" cstate="print"/>
          <a:stretch>
            <a:fillRect/>
          </a:stretch>
        </p:blipFill>
        <p:spPr>
          <a:xfrm>
            <a:off x="3505200" y="1531272"/>
            <a:ext cx="2057400" cy="2987925"/>
          </a:xfrm>
          <a:prstGeom prst="rect">
            <a:avLst/>
          </a:prstGeom>
        </p:spPr>
      </p:pic>
      <p:sp>
        <p:nvSpPr>
          <p:cNvPr id="6" name="Rounded Rectangular Callout 5"/>
          <p:cNvSpPr/>
          <p:nvPr/>
        </p:nvSpPr>
        <p:spPr>
          <a:xfrm>
            <a:off x="2286000" y="5181600"/>
            <a:ext cx="6096000" cy="1447800"/>
          </a:xfrm>
          <a:prstGeom prst="wedgeRoundRectCallout">
            <a:avLst>
              <a:gd name="adj1" fmla="val -66611"/>
              <a:gd name="adj2" fmla="val -114897"/>
              <a:gd name="adj3" fmla="val 16667"/>
            </a:avLst>
          </a:prstGeom>
          <a:solidFill>
            <a:schemeClr val="bg1"/>
          </a:solidFill>
          <a:ln w="31750">
            <a:no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smtClean="0">
                <a:solidFill>
                  <a:srgbClr val="800000"/>
                </a:solidFill>
                <a:effectLst>
                  <a:outerShdw blurRad="50800" dist="38100" dir="2700000" algn="tl" rotWithShape="0">
                    <a:prstClr val="black">
                      <a:alpha val="40000"/>
                    </a:prstClr>
                  </a:outerShdw>
                </a:effectLst>
                <a:latin typeface="Calibri" pitchFamily="34" charset="0"/>
              </a:rPr>
              <a:t>Well…I don’t know what the word </a:t>
            </a:r>
            <a:r>
              <a:rPr lang="en-US" sz="2800" b="1" dirty="0" smtClean="0">
                <a:solidFill>
                  <a:srgbClr val="800000"/>
                </a:solidFill>
                <a:effectLst>
                  <a:outerShdw blurRad="50800" dist="38100" dir="2700000" algn="tl" rotWithShape="0">
                    <a:prstClr val="black">
                      <a:alpha val="40000"/>
                    </a:prstClr>
                  </a:outerShdw>
                </a:effectLst>
                <a:latin typeface="Calibri" pitchFamily="34" charset="0"/>
              </a:rPr>
              <a:t>drowsy</a:t>
            </a:r>
            <a:r>
              <a:rPr lang="en-US" sz="2800" dirty="0" smtClean="0">
                <a:solidFill>
                  <a:srgbClr val="800000"/>
                </a:solidFill>
                <a:effectLst>
                  <a:outerShdw blurRad="50800" dist="38100" dir="2700000" algn="tl" rotWithShape="0">
                    <a:prstClr val="black">
                      <a:alpha val="40000"/>
                    </a:prstClr>
                  </a:outerShdw>
                </a:effectLst>
                <a:latin typeface="Calibri" pitchFamily="34" charset="0"/>
              </a:rPr>
              <a:t> means, but I’ll use what I know about context clues to help me. </a:t>
            </a:r>
            <a:endParaRPr lang="en-US" sz="2800" dirty="0">
              <a:solidFill>
                <a:srgbClr val="800000"/>
              </a:solidFill>
              <a:effectLst>
                <a:outerShdw blurRad="50800" dist="38100" dir="2700000" algn="tl" rotWithShape="0">
                  <a:prstClr val="black">
                    <a:alpha val="40000"/>
                  </a:prstClr>
                </a:outerShdw>
              </a:effectLst>
              <a:latin typeface="Calibri" pitchFamily="34" charset="0"/>
            </a:endParaRPr>
          </a:p>
        </p:txBody>
      </p:sp>
      <p:sp>
        <p:nvSpPr>
          <p:cNvPr id="8" name="Rounded Rectangular Callout 7"/>
          <p:cNvSpPr/>
          <p:nvPr/>
        </p:nvSpPr>
        <p:spPr>
          <a:xfrm>
            <a:off x="2438400" y="5257800"/>
            <a:ext cx="6324600" cy="1447800"/>
          </a:xfrm>
          <a:prstGeom prst="wedgeRoundRectCallout">
            <a:avLst>
              <a:gd name="adj1" fmla="val -66611"/>
              <a:gd name="adj2" fmla="val -114897"/>
              <a:gd name="adj3" fmla="val 16667"/>
            </a:avLst>
          </a:prstGeom>
          <a:solidFill>
            <a:schemeClr val="bg1"/>
          </a:solidFill>
          <a:ln w="31750">
            <a:no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smtClean="0">
                <a:solidFill>
                  <a:srgbClr val="800000"/>
                </a:solidFill>
                <a:effectLst>
                  <a:outerShdw blurRad="50800" dist="38100" dir="2700000" algn="tl" rotWithShape="0">
                    <a:prstClr val="black">
                      <a:alpha val="40000"/>
                    </a:prstClr>
                  </a:outerShdw>
                </a:effectLst>
                <a:latin typeface="Calibri" pitchFamily="34" charset="0"/>
              </a:rPr>
              <a:t>It says in the sentence that it is his bedtime, and that it is a feeling.  So I can conclude that </a:t>
            </a:r>
            <a:r>
              <a:rPr lang="en-US" sz="2800" b="1" dirty="0" smtClean="0">
                <a:solidFill>
                  <a:srgbClr val="800000"/>
                </a:solidFill>
                <a:effectLst>
                  <a:outerShdw blurRad="50800" dist="38100" dir="2700000" algn="tl" rotWithShape="0">
                    <a:prstClr val="black">
                      <a:alpha val="40000"/>
                    </a:prstClr>
                  </a:outerShdw>
                </a:effectLst>
                <a:latin typeface="Calibri" pitchFamily="34" charset="0"/>
              </a:rPr>
              <a:t>drowsy </a:t>
            </a:r>
            <a:r>
              <a:rPr lang="en-US" sz="2800" dirty="0" smtClean="0">
                <a:solidFill>
                  <a:srgbClr val="800000"/>
                </a:solidFill>
                <a:effectLst>
                  <a:outerShdw blurRad="50800" dist="38100" dir="2700000" algn="tl" rotWithShape="0">
                    <a:prstClr val="black">
                      <a:alpha val="40000"/>
                    </a:prstClr>
                  </a:outerShdw>
                </a:effectLst>
                <a:latin typeface="Calibri" pitchFamily="34" charset="0"/>
              </a:rPr>
              <a:t>means </a:t>
            </a:r>
            <a:r>
              <a:rPr lang="en-US" sz="2800" b="1" dirty="0" smtClean="0">
                <a:solidFill>
                  <a:srgbClr val="800000"/>
                </a:solidFill>
                <a:effectLst>
                  <a:outerShdw blurRad="50800" dist="38100" dir="2700000" algn="tl" rotWithShape="0">
                    <a:prstClr val="black">
                      <a:alpha val="40000"/>
                    </a:prstClr>
                  </a:outerShdw>
                </a:effectLst>
                <a:latin typeface="Calibri" pitchFamily="34" charset="0"/>
              </a:rPr>
              <a:t>sleepy</a:t>
            </a:r>
            <a:r>
              <a:rPr lang="en-US" sz="2800" dirty="0" smtClean="0">
                <a:solidFill>
                  <a:srgbClr val="800000"/>
                </a:solidFill>
                <a:effectLst>
                  <a:outerShdw blurRad="50800" dist="38100" dir="2700000" algn="tl" rotWithShape="0">
                    <a:prstClr val="black">
                      <a:alpha val="40000"/>
                    </a:prstClr>
                  </a:outerShdw>
                </a:effectLst>
                <a:latin typeface="Calibri" pitchFamily="34" charset="0"/>
              </a:rPr>
              <a:t>.</a:t>
            </a:r>
            <a:endParaRPr lang="en-US" sz="2800" dirty="0">
              <a:solidFill>
                <a:srgbClr val="800000"/>
              </a:solidFill>
              <a:effectLst>
                <a:outerShdw blurRad="50800" dist="38100" dir="2700000" algn="tl" rotWithShape="0">
                  <a:prstClr val="black">
                    <a:alpha val="40000"/>
                  </a:prstClr>
                </a:outerShdw>
              </a:effectLst>
              <a:latin typeface="Calibri" pitchFamily="34" charset="0"/>
            </a:endParaRPr>
          </a:p>
        </p:txBody>
      </p:sp>
      <p:cxnSp>
        <p:nvCxnSpPr>
          <p:cNvPr id="12" name="Straight Connector 11"/>
          <p:cNvCxnSpPr/>
          <p:nvPr/>
        </p:nvCxnSpPr>
        <p:spPr>
          <a:xfrm>
            <a:off x="5638800" y="762000"/>
            <a:ext cx="685800" cy="0"/>
          </a:xfrm>
          <a:prstGeom prst="line">
            <a:avLst/>
          </a:prstGeom>
          <a:ln w="158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953000" y="1295400"/>
            <a:ext cx="1524000" cy="0"/>
          </a:xfrm>
          <a:prstGeom prst="line">
            <a:avLst/>
          </a:prstGeom>
          <a:ln w="158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3" name="MS900388525[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8839200" y="6324600"/>
            <a:ext cx="304800" cy="304800"/>
          </a:xfrm>
          <a:prstGeom prst="rect">
            <a:avLst/>
          </a:prstGeom>
        </p:spPr>
      </p:pic>
    </p:spTree>
  </p:cSld>
  <p:clrMapOvr>
    <a:masterClrMapping/>
  </p:clrMapOvr>
  <p:transition xmlns:p14="http://schemas.microsoft.com/office/powerpoint/2010/main">
    <p:newsflash/>
    <p:sndAc>
      <p:stSnd>
        <p:snd r:embed="rId4"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500"/>
                            </p:stCondLst>
                            <p:childTnLst>
                              <p:par>
                                <p:cTn id="23" presetID="1" presetClass="mediacall" presetSubtype="0" fill="hold" nodeType="afterEffect">
                                  <p:stCondLst>
                                    <p:cond delay="1500"/>
                                  </p:stCondLst>
                                  <p:childTnLst>
                                    <p:cmd type="call" cmd="playFrom(0.0)">
                                      <p:cBhvr>
                                        <p:cTn id="24" dur="4067"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5"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bldLst>
      <p:bldP spid="10" grpId="1"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38200" y="228600"/>
            <a:ext cx="7848600" cy="1754326"/>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r>
              <a:rPr lang="en-US" sz="3600" dirty="0" smtClean="0">
                <a:effectLst>
                  <a:outerShdw blurRad="50800" dist="38100" dir="2700000" algn="tl" rotWithShape="0">
                    <a:prstClr val="black">
                      <a:alpha val="40000"/>
                    </a:prstClr>
                  </a:outerShdw>
                </a:effectLst>
                <a:latin typeface="Calibri" pitchFamily="34" charset="0"/>
              </a:rPr>
              <a:t>The businessman was </a:t>
            </a:r>
            <a:r>
              <a:rPr lang="en-US" sz="3600" b="1" dirty="0" smtClean="0">
                <a:effectLst>
                  <a:outerShdw blurRad="50800" dist="38100" dir="2700000" algn="tl" rotWithShape="0">
                    <a:prstClr val="black">
                      <a:alpha val="40000"/>
                    </a:prstClr>
                  </a:outerShdw>
                </a:effectLst>
                <a:latin typeface="Calibri" pitchFamily="34" charset="0"/>
              </a:rPr>
              <a:t>perplexed</a:t>
            </a:r>
            <a:r>
              <a:rPr lang="en-US" sz="3600" dirty="0" smtClean="0">
                <a:effectLst>
                  <a:outerShdw blurRad="50800" dist="38100" dir="2700000" algn="tl" rotWithShape="0">
                    <a:prstClr val="black">
                      <a:alpha val="40000"/>
                    </a:prstClr>
                  </a:outerShdw>
                </a:effectLst>
                <a:latin typeface="Calibri" pitchFamily="34" charset="0"/>
              </a:rPr>
              <a:t> or confused about who spilled all his papers on the floor.</a:t>
            </a:r>
            <a:endParaRPr lang="en-US" sz="3600" dirty="0">
              <a:effectLst>
                <a:outerShdw blurRad="50800" dist="38100" dir="2700000" algn="tl" rotWithShape="0">
                  <a:prstClr val="black">
                    <a:alpha val="40000"/>
                  </a:prstClr>
                </a:outerShdw>
              </a:effectLst>
              <a:latin typeface="Calibri" pitchFamily="34" charset="0"/>
            </a:endParaRPr>
          </a:p>
        </p:txBody>
      </p:sp>
      <p:pic>
        <p:nvPicPr>
          <p:cNvPr id="9" name="Picture 8" descr="detective_writing_hg_clr.gif"/>
          <p:cNvPicPr>
            <a:picLocks noChangeAspect="1"/>
          </p:cNvPicPr>
          <p:nvPr/>
        </p:nvPicPr>
        <p:blipFill>
          <a:blip r:embed="rId8" cstate="print"/>
          <a:stretch>
            <a:fillRect/>
          </a:stretch>
        </p:blipFill>
        <p:spPr>
          <a:xfrm>
            <a:off x="0" y="3143250"/>
            <a:ext cx="2476500" cy="3714750"/>
          </a:xfrm>
          <a:prstGeom prst="rect">
            <a:avLst/>
          </a:prstGeom>
        </p:spPr>
      </p:pic>
      <p:sp>
        <p:nvSpPr>
          <p:cNvPr id="10" name="Rounded Rectangular Callout 9"/>
          <p:cNvSpPr/>
          <p:nvPr/>
        </p:nvSpPr>
        <p:spPr>
          <a:xfrm>
            <a:off x="2209800" y="3657600"/>
            <a:ext cx="5943600" cy="2286000"/>
          </a:xfrm>
          <a:prstGeom prst="wedgeRoundRectCallout">
            <a:avLst>
              <a:gd name="adj1" fmla="val -64694"/>
              <a:gd name="adj2" fmla="val -23895"/>
              <a:gd name="adj3" fmla="val 16667"/>
            </a:avLst>
          </a:prstGeom>
          <a:solidFill>
            <a:schemeClr val="bg1"/>
          </a:solidFill>
          <a:ln w="31750">
            <a:no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smtClean="0">
                <a:solidFill>
                  <a:srgbClr val="800000"/>
                </a:solidFill>
                <a:effectLst>
                  <a:outerShdw blurRad="50800" dist="38100" dir="2700000" algn="tl" rotWithShape="0">
                    <a:prstClr val="black">
                      <a:alpha val="40000"/>
                    </a:prstClr>
                  </a:outerShdw>
                </a:effectLst>
                <a:latin typeface="Calibri" pitchFamily="34" charset="0"/>
              </a:rPr>
              <a:t>Okay…let’s look at another example.</a:t>
            </a:r>
          </a:p>
          <a:p>
            <a:pPr algn="ctr"/>
            <a:r>
              <a:rPr lang="en-US" sz="2800" dirty="0" smtClean="0">
                <a:solidFill>
                  <a:srgbClr val="800000"/>
                </a:solidFill>
                <a:effectLst>
                  <a:outerShdw blurRad="50800" dist="38100" dir="2700000" algn="tl" rotWithShape="0">
                    <a:prstClr val="black">
                      <a:alpha val="40000"/>
                    </a:prstClr>
                  </a:outerShdw>
                </a:effectLst>
                <a:latin typeface="Calibri" pitchFamily="34" charset="0"/>
              </a:rPr>
              <a:t>Investigate this sentence to see if you can use the words around the </a:t>
            </a:r>
            <a:r>
              <a:rPr lang="en-US" sz="2800" b="1" dirty="0" smtClean="0">
                <a:solidFill>
                  <a:srgbClr val="800000"/>
                </a:solidFill>
                <a:effectLst>
                  <a:outerShdw blurRad="50800" dist="38100" dir="2700000" algn="tl" rotWithShape="0">
                    <a:prstClr val="black">
                      <a:alpha val="40000"/>
                    </a:prstClr>
                  </a:outerShdw>
                </a:effectLst>
                <a:latin typeface="Calibri" pitchFamily="34" charset="0"/>
              </a:rPr>
              <a:t>bolded</a:t>
            </a:r>
            <a:r>
              <a:rPr lang="en-US" sz="2800" dirty="0" smtClean="0">
                <a:solidFill>
                  <a:srgbClr val="800000"/>
                </a:solidFill>
                <a:effectLst>
                  <a:outerShdw blurRad="50800" dist="38100" dir="2700000" algn="tl" rotWithShape="0">
                    <a:prstClr val="black">
                      <a:alpha val="40000"/>
                    </a:prstClr>
                  </a:outerShdw>
                </a:effectLst>
                <a:latin typeface="Calibri" pitchFamily="34" charset="0"/>
              </a:rPr>
              <a:t> word to figure out what it means.</a:t>
            </a:r>
            <a:endParaRPr lang="en-US" sz="2800" dirty="0">
              <a:solidFill>
                <a:srgbClr val="800000"/>
              </a:solidFill>
              <a:effectLst>
                <a:outerShdw blurRad="50800" dist="38100" dir="2700000" algn="tl" rotWithShape="0">
                  <a:prstClr val="black">
                    <a:alpha val="40000"/>
                  </a:prstClr>
                </a:outerShdw>
              </a:effectLst>
              <a:latin typeface="Calibri" pitchFamily="34" charset="0"/>
            </a:endParaRPr>
          </a:p>
        </p:txBody>
      </p:sp>
      <p:sp>
        <p:nvSpPr>
          <p:cNvPr id="6" name="Rounded Rectangular Callout 5"/>
          <p:cNvSpPr/>
          <p:nvPr/>
        </p:nvSpPr>
        <p:spPr>
          <a:xfrm>
            <a:off x="2286000" y="5181600"/>
            <a:ext cx="6096000" cy="1447800"/>
          </a:xfrm>
          <a:prstGeom prst="wedgeRoundRectCallout">
            <a:avLst>
              <a:gd name="adj1" fmla="val -66611"/>
              <a:gd name="adj2" fmla="val -114897"/>
              <a:gd name="adj3" fmla="val 16667"/>
            </a:avLst>
          </a:prstGeom>
          <a:solidFill>
            <a:schemeClr val="bg1"/>
          </a:solidFill>
          <a:ln w="31750">
            <a:no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smtClean="0">
                <a:solidFill>
                  <a:srgbClr val="800000"/>
                </a:solidFill>
                <a:effectLst>
                  <a:outerShdw blurRad="50800" dist="38100" dir="2700000" algn="tl" rotWithShape="0">
                    <a:prstClr val="black">
                      <a:alpha val="40000"/>
                    </a:prstClr>
                  </a:outerShdw>
                </a:effectLst>
                <a:latin typeface="Calibri" pitchFamily="34" charset="0"/>
              </a:rPr>
              <a:t>Well…I’m not quite sure what the word </a:t>
            </a:r>
            <a:r>
              <a:rPr lang="en-US" sz="2800" b="1" dirty="0" smtClean="0">
                <a:solidFill>
                  <a:srgbClr val="800000"/>
                </a:solidFill>
                <a:effectLst>
                  <a:outerShdw blurRad="50800" dist="38100" dir="2700000" algn="tl" rotWithShape="0">
                    <a:prstClr val="black">
                      <a:alpha val="40000"/>
                    </a:prstClr>
                  </a:outerShdw>
                </a:effectLst>
                <a:latin typeface="Calibri" pitchFamily="34" charset="0"/>
              </a:rPr>
              <a:t>perplexed</a:t>
            </a:r>
            <a:r>
              <a:rPr lang="en-US" sz="2800" dirty="0" smtClean="0">
                <a:solidFill>
                  <a:srgbClr val="800000"/>
                </a:solidFill>
                <a:effectLst>
                  <a:outerShdw blurRad="50800" dist="38100" dir="2700000" algn="tl" rotWithShape="0">
                    <a:prstClr val="black">
                      <a:alpha val="40000"/>
                    </a:prstClr>
                  </a:outerShdw>
                </a:effectLst>
                <a:latin typeface="Calibri" pitchFamily="34" charset="0"/>
              </a:rPr>
              <a:t> means, but I’ll use what I know about context clues to help me. </a:t>
            </a:r>
            <a:endParaRPr lang="en-US" sz="2800" dirty="0">
              <a:solidFill>
                <a:srgbClr val="800000"/>
              </a:solidFill>
              <a:effectLst>
                <a:outerShdw blurRad="50800" dist="38100" dir="2700000" algn="tl" rotWithShape="0">
                  <a:prstClr val="black">
                    <a:alpha val="40000"/>
                  </a:prstClr>
                </a:outerShdw>
              </a:effectLst>
              <a:latin typeface="Calibri" pitchFamily="34" charset="0"/>
            </a:endParaRPr>
          </a:p>
        </p:txBody>
      </p:sp>
      <p:sp>
        <p:nvSpPr>
          <p:cNvPr id="8" name="Rounded Rectangular Callout 7"/>
          <p:cNvSpPr/>
          <p:nvPr/>
        </p:nvSpPr>
        <p:spPr>
          <a:xfrm>
            <a:off x="1905000" y="4876800"/>
            <a:ext cx="6858000" cy="1752600"/>
          </a:xfrm>
          <a:prstGeom prst="wedgeRoundRectCallout">
            <a:avLst>
              <a:gd name="adj1" fmla="val -58923"/>
              <a:gd name="adj2" fmla="val -88400"/>
              <a:gd name="adj3" fmla="val 16667"/>
            </a:avLst>
          </a:prstGeom>
          <a:solidFill>
            <a:schemeClr val="bg1"/>
          </a:solidFill>
          <a:ln w="31750">
            <a:no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smtClean="0">
                <a:solidFill>
                  <a:srgbClr val="800000"/>
                </a:solidFill>
                <a:effectLst>
                  <a:outerShdw blurRad="50800" dist="38100" dir="2700000" algn="tl" rotWithShape="0">
                    <a:prstClr val="black">
                      <a:alpha val="40000"/>
                    </a:prstClr>
                  </a:outerShdw>
                </a:effectLst>
                <a:latin typeface="Calibri" pitchFamily="34" charset="0"/>
              </a:rPr>
              <a:t>It says in the sentence that someone spilled his papers, and it also uses the clue word “or” with the word confused.  So I can conclude that </a:t>
            </a:r>
            <a:r>
              <a:rPr lang="en-US" sz="2800" b="1" dirty="0" smtClean="0">
                <a:solidFill>
                  <a:srgbClr val="800000"/>
                </a:solidFill>
                <a:effectLst>
                  <a:outerShdw blurRad="50800" dist="38100" dir="2700000" algn="tl" rotWithShape="0">
                    <a:prstClr val="black">
                      <a:alpha val="40000"/>
                    </a:prstClr>
                  </a:outerShdw>
                </a:effectLst>
                <a:latin typeface="Calibri" pitchFamily="34" charset="0"/>
              </a:rPr>
              <a:t>perplexed </a:t>
            </a:r>
            <a:r>
              <a:rPr lang="en-US" sz="2800" dirty="0" smtClean="0">
                <a:solidFill>
                  <a:srgbClr val="800000"/>
                </a:solidFill>
                <a:effectLst>
                  <a:outerShdw blurRad="50800" dist="38100" dir="2700000" algn="tl" rotWithShape="0">
                    <a:prstClr val="black">
                      <a:alpha val="40000"/>
                    </a:prstClr>
                  </a:outerShdw>
                </a:effectLst>
                <a:latin typeface="Calibri" pitchFamily="34" charset="0"/>
              </a:rPr>
              <a:t>means </a:t>
            </a:r>
            <a:r>
              <a:rPr lang="en-US" sz="2800" b="1" dirty="0" smtClean="0">
                <a:solidFill>
                  <a:srgbClr val="800000"/>
                </a:solidFill>
                <a:effectLst>
                  <a:outerShdw blurRad="50800" dist="38100" dir="2700000" algn="tl" rotWithShape="0">
                    <a:prstClr val="black">
                      <a:alpha val="40000"/>
                    </a:prstClr>
                  </a:outerShdw>
                </a:effectLst>
                <a:latin typeface="Calibri" pitchFamily="34" charset="0"/>
              </a:rPr>
              <a:t>confused</a:t>
            </a:r>
            <a:r>
              <a:rPr lang="en-US" sz="2800" dirty="0" smtClean="0">
                <a:solidFill>
                  <a:srgbClr val="800000"/>
                </a:solidFill>
                <a:effectLst>
                  <a:outerShdw blurRad="50800" dist="38100" dir="2700000" algn="tl" rotWithShape="0">
                    <a:prstClr val="black">
                      <a:alpha val="40000"/>
                    </a:prstClr>
                  </a:outerShdw>
                </a:effectLst>
                <a:latin typeface="Calibri" pitchFamily="34" charset="0"/>
              </a:rPr>
              <a:t>.</a:t>
            </a:r>
            <a:endParaRPr lang="en-US" sz="2800" dirty="0">
              <a:solidFill>
                <a:srgbClr val="800000"/>
              </a:solidFill>
              <a:effectLst>
                <a:outerShdw blurRad="50800" dist="38100" dir="2700000" algn="tl" rotWithShape="0">
                  <a:prstClr val="black">
                    <a:alpha val="40000"/>
                  </a:prstClr>
                </a:outerShdw>
              </a:effectLst>
              <a:latin typeface="Calibri" pitchFamily="34" charset="0"/>
            </a:endParaRPr>
          </a:p>
        </p:txBody>
      </p:sp>
      <p:pic>
        <p:nvPicPr>
          <p:cNvPr id="11" name="Picture 10" descr="businessman_dropped_papers_hg_clr.gif"/>
          <p:cNvPicPr>
            <a:picLocks noChangeAspect="1"/>
          </p:cNvPicPr>
          <p:nvPr/>
        </p:nvPicPr>
        <p:blipFill>
          <a:blip r:embed="rId9" cstate="print"/>
          <a:stretch>
            <a:fillRect/>
          </a:stretch>
        </p:blipFill>
        <p:spPr>
          <a:xfrm>
            <a:off x="3209925" y="1752600"/>
            <a:ext cx="2352675" cy="2895600"/>
          </a:xfrm>
          <a:prstGeom prst="rect">
            <a:avLst/>
          </a:prstGeom>
        </p:spPr>
      </p:pic>
      <p:cxnSp>
        <p:nvCxnSpPr>
          <p:cNvPr id="12" name="Straight Connector 11"/>
          <p:cNvCxnSpPr/>
          <p:nvPr/>
        </p:nvCxnSpPr>
        <p:spPr>
          <a:xfrm>
            <a:off x="7010400" y="762000"/>
            <a:ext cx="457200" cy="0"/>
          </a:xfrm>
          <a:prstGeom prst="line">
            <a:avLst/>
          </a:prstGeom>
          <a:ln w="158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14400" y="1295400"/>
            <a:ext cx="1676400" cy="0"/>
          </a:xfrm>
          <a:prstGeom prst="line">
            <a:avLst/>
          </a:prstGeom>
          <a:ln w="158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3" name="MS900388507[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8839200" y="6324600"/>
            <a:ext cx="304800" cy="304800"/>
          </a:xfrm>
          <a:prstGeom prst="rect">
            <a:avLst/>
          </a:prstGeom>
        </p:spPr>
      </p:pic>
      <p:pic>
        <p:nvPicPr>
          <p:cNvPr id="15" name="MS900388506[1].wav">
            <a:hlinkClick r:id="" action="ppaction://media"/>
          </p:cNvPr>
          <p:cNvPicPr>
            <a:picLocks noRot="1" noChangeAspect="1"/>
          </p:cNvPicPr>
          <p:nvPr>
            <a:audioFile r:link="rId4"/>
            <p:extLst>
              <p:ext uri="{DAA4B4D4-6D71-4841-9C94-3DE7FCFB9230}">
                <p14:media xmlns:p14="http://schemas.microsoft.com/office/powerpoint/2010/main" r:embed="rId3"/>
              </p:ext>
            </p:extLst>
          </p:nvPr>
        </p:nvPicPr>
        <p:blipFill>
          <a:blip r:embed="rId11" cstate="print"/>
          <a:stretch>
            <a:fillRect/>
          </a:stretch>
        </p:blipFill>
        <p:spPr>
          <a:xfrm>
            <a:off x="8839200" y="5867400"/>
            <a:ext cx="304800" cy="304800"/>
          </a:xfrm>
          <a:prstGeom prst="rect">
            <a:avLst/>
          </a:prstGeom>
        </p:spPr>
      </p:pic>
    </p:spTree>
  </p:cSld>
  <p:clrMapOvr>
    <a:masterClrMapping/>
  </p:clrMapOvr>
  <p:transition xmlns:p14="http://schemas.microsoft.com/office/powerpoint/2010/main">
    <p:newsflash/>
    <p:sndAc>
      <p:stSnd>
        <p:snd r:embed="rId6"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500"/>
                            </p:stCondLst>
                            <p:childTnLst>
                              <p:par>
                                <p:cTn id="23" presetID="1" presetClass="mediacall" presetSubtype="0" fill="hold" nodeType="afterEffect">
                                  <p:stCondLst>
                                    <p:cond delay="1500"/>
                                  </p:stCondLst>
                                  <p:childTnLst>
                                    <p:cmd type="call" cmd="playFrom(0.0)">
                                      <p:cBhvr>
                                        <p:cTn id="24" dur="814" fill="hold"/>
                                        <p:tgtEl>
                                          <p:spTgt spid="15"/>
                                        </p:tgtEl>
                                      </p:cBhvr>
                                    </p:cmd>
                                  </p:childTnLst>
                                </p:cTn>
                              </p:par>
                            </p:childTnLst>
                          </p:cTn>
                        </p:par>
                        <p:par>
                          <p:cTn id="25" fill="hold">
                            <p:stCondLst>
                              <p:cond delay="2814"/>
                            </p:stCondLst>
                            <p:childTnLst>
                              <p:par>
                                <p:cTn id="26" presetID="1" presetClass="mediacall" presetSubtype="0" fill="hold" nodeType="afterEffect">
                                  <p:stCondLst>
                                    <p:cond delay="1500"/>
                                  </p:stCondLst>
                                  <p:childTnLst>
                                    <p:cmd type="call" cmd="playFrom(0.0)">
                                      <p:cBhvr>
                                        <p:cTn id="27" dur="814" fill="hold"/>
                                        <p:tgtEl>
                                          <p:spTgt spid="13"/>
                                        </p:tgtEl>
                                      </p:cBhvr>
                                    </p:cmd>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8"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audio>
              <p:cMediaNode vol="80000" showWhenStopped="0">
                <p:cTn id="49"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10"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52400" y="228600"/>
            <a:ext cx="8839200" cy="1200329"/>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r>
              <a:rPr lang="en-US" sz="3600" dirty="0" smtClean="0">
                <a:effectLst>
                  <a:outerShdw blurRad="50800" dist="38100" dir="2700000" algn="tl" rotWithShape="0">
                    <a:prstClr val="black">
                      <a:alpha val="40000"/>
                    </a:prstClr>
                  </a:outerShdw>
                </a:effectLst>
                <a:latin typeface="Calibri" pitchFamily="34" charset="0"/>
              </a:rPr>
              <a:t>My dad </a:t>
            </a:r>
            <a:r>
              <a:rPr lang="en-US" sz="3600" b="1" dirty="0" smtClean="0">
                <a:effectLst>
                  <a:outerShdw blurRad="50800" dist="38100" dir="2700000" algn="tl" rotWithShape="0">
                    <a:prstClr val="black">
                      <a:alpha val="40000"/>
                    </a:prstClr>
                  </a:outerShdw>
                </a:effectLst>
                <a:latin typeface="Calibri" pitchFamily="34" charset="0"/>
              </a:rPr>
              <a:t>despises</a:t>
            </a:r>
            <a:r>
              <a:rPr lang="en-US" sz="3600" dirty="0" smtClean="0">
                <a:effectLst>
                  <a:outerShdw blurRad="50800" dist="38100" dir="2700000" algn="tl" rotWithShape="0">
                    <a:prstClr val="black">
                      <a:alpha val="40000"/>
                    </a:prstClr>
                  </a:outerShdw>
                </a:effectLst>
                <a:latin typeface="Calibri" pitchFamily="34" charset="0"/>
              </a:rPr>
              <a:t> the winter.  He hates shoveling the snow in the driveway every day.</a:t>
            </a:r>
            <a:endParaRPr lang="en-US" sz="3600" dirty="0">
              <a:effectLst>
                <a:outerShdw blurRad="50800" dist="38100" dir="2700000" algn="tl" rotWithShape="0">
                  <a:prstClr val="black">
                    <a:alpha val="40000"/>
                  </a:prstClr>
                </a:outerShdw>
              </a:effectLst>
              <a:latin typeface="Calibri" pitchFamily="34" charset="0"/>
            </a:endParaRPr>
          </a:p>
        </p:txBody>
      </p:sp>
      <p:pic>
        <p:nvPicPr>
          <p:cNvPr id="9" name="Picture 8" descr="detective_writing_hg_clr.gif"/>
          <p:cNvPicPr>
            <a:picLocks noChangeAspect="1"/>
          </p:cNvPicPr>
          <p:nvPr/>
        </p:nvPicPr>
        <p:blipFill>
          <a:blip r:embed="rId6" cstate="print"/>
          <a:stretch>
            <a:fillRect/>
          </a:stretch>
        </p:blipFill>
        <p:spPr>
          <a:xfrm>
            <a:off x="0" y="3143250"/>
            <a:ext cx="2476500" cy="3714750"/>
          </a:xfrm>
          <a:prstGeom prst="rect">
            <a:avLst/>
          </a:prstGeom>
        </p:spPr>
      </p:pic>
      <p:sp>
        <p:nvSpPr>
          <p:cNvPr id="10" name="Rounded Rectangular Callout 9"/>
          <p:cNvSpPr/>
          <p:nvPr/>
        </p:nvSpPr>
        <p:spPr>
          <a:xfrm>
            <a:off x="2209800" y="4191000"/>
            <a:ext cx="5943600" cy="1752600"/>
          </a:xfrm>
          <a:prstGeom prst="wedgeRoundRectCallout">
            <a:avLst>
              <a:gd name="adj1" fmla="val -64438"/>
              <a:gd name="adj2" fmla="val -43598"/>
              <a:gd name="adj3" fmla="val 16667"/>
            </a:avLst>
          </a:prstGeom>
          <a:solidFill>
            <a:schemeClr val="bg1"/>
          </a:solidFill>
          <a:ln w="31750">
            <a:no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smtClean="0">
                <a:solidFill>
                  <a:srgbClr val="800000"/>
                </a:solidFill>
                <a:effectLst>
                  <a:outerShdw blurRad="50800" dist="38100" dir="2700000" algn="tl" rotWithShape="0">
                    <a:prstClr val="black">
                      <a:alpha val="40000"/>
                    </a:prstClr>
                  </a:outerShdw>
                </a:effectLst>
                <a:latin typeface="Calibri" pitchFamily="34" charset="0"/>
              </a:rPr>
              <a:t>Well, well, well…..We’re doing splendidly in this investigation.  Let’s take a look at another example, and use the clues we know.</a:t>
            </a:r>
            <a:endParaRPr lang="en-US" sz="2800" dirty="0">
              <a:solidFill>
                <a:srgbClr val="800000"/>
              </a:solidFill>
              <a:effectLst>
                <a:outerShdw blurRad="50800" dist="38100" dir="2700000" algn="tl" rotWithShape="0">
                  <a:prstClr val="black">
                    <a:alpha val="40000"/>
                  </a:prstClr>
                </a:outerShdw>
              </a:effectLst>
              <a:latin typeface="Calibri" pitchFamily="34" charset="0"/>
            </a:endParaRPr>
          </a:p>
        </p:txBody>
      </p:sp>
      <p:sp>
        <p:nvSpPr>
          <p:cNvPr id="6" name="Rounded Rectangular Callout 5"/>
          <p:cNvSpPr/>
          <p:nvPr/>
        </p:nvSpPr>
        <p:spPr>
          <a:xfrm>
            <a:off x="2286000" y="5181600"/>
            <a:ext cx="6096000" cy="1447800"/>
          </a:xfrm>
          <a:prstGeom prst="wedgeRoundRectCallout">
            <a:avLst>
              <a:gd name="adj1" fmla="val -66611"/>
              <a:gd name="adj2" fmla="val -114897"/>
              <a:gd name="adj3" fmla="val 16667"/>
            </a:avLst>
          </a:prstGeom>
          <a:solidFill>
            <a:schemeClr val="bg1"/>
          </a:solidFill>
          <a:ln w="31750">
            <a:no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smtClean="0">
                <a:solidFill>
                  <a:srgbClr val="800000"/>
                </a:solidFill>
                <a:effectLst>
                  <a:outerShdw blurRad="50800" dist="38100" dir="2700000" algn="tl" rotWithShape="0">
                    <a:prstClr val="black">
                      <a:alpha val="40000"/>
                    </a:prstClr>
                  </a:outerShdw>
                </a:effectLst>
                <a:latin typeface="Calibri" pitchFamily="34" charset="0"/>
              </a:rPr>
              <a:t>Uh-oh…a real tough one. I will use the words around the tough word to help me!</a:t>
            </a:r>
            <a:endParaRPr lang="en-US" sz="2800" dirty="0">
              <a:solidFill>
                <a:srgbClr val="800000"/>
              </a:solidFill>
              <a:effectLst>
                <a:outerShdw blurRad="50800" dist="38100" dir="2700000" algn="tl" rotWithShape="0">
                  <a:prstClr val="black">
                    <a:alpha val="40000"/>
                  </a:prstClr>
                </a:outerShdw>
              </a:effectLst>
              <a:latin typeface="Calibri" pitchFamily="34" charset="0"/>
            </a:endParaRPr>
          </a:p>
        </p:txBody>
      </p:sp>
      <p:sp>
        <p:nvSpPr>
          <p:cNvPr id="8" name="Rounded Rectangular Callout 7"/>
          <p:cNvSpPr/>
          <p:nvPr/>
        </p:nvSpPr>
        <p:spPr>
          <a:xfrm>
            <a:off x="2209800" y="4419600"/>
            <a:ext cx="6324600" cy="2209800"/>
          </a:xfrm>
          <a:prstGeom prst="wedgeRoundRectCallout">
            <a:avLst>
              <a:gd name="adj1" fmla="val -65204"/>
              <a:gd name="adj2" fmla="val -58968"/>
              <a:gd name="adj3" fmla="val 16667"/>
            </a:avLst>
          </a:prstGeom>
          <a:solidFill>
            <a:schemeClr val="bg1"/>
          </a:solidFill>
          <a:ln w="31750">
            <a:no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smtClean="0">
                <a:solidFill>
                  <a:srgbClr val="800000"/>
                </a:solidFill>
                <a:effectLst>
                  <a:outerShdw blurRad="50800" dist="38100" dir="2700000" algn="tl" rotWithShape="0">
                    <a:prstClr val="black">
                      <a:alpha val="40000"/>
                    </a:prstClr>
                  </a:outerShdw>
                </a:effectLst>
                <a:latin typeface="Calibri" pitchFamily="34" charset="0"/>
              </a:rPr>
              <a:t>It says in the sentence that dad hates shoveling the driveway in the winter.  So, I don’t think that he likes winter.  </a:t>
            </a:r>
            <a:r>
              <a:rPr lang="en-US" sz="2800" b="1" dirty="0" smtClean="0">
                <a:solidFill>
                  <a:srgbClr val="800000"/>
                </a:solidFill>
                <a:effectLst>
                  <a:outerShdw blurRad="50800" dist="38100" dir="2700000" algn="tl" rotWithShape="0">
                    <a:prstClr val="black">
                      <a:alpha val="40000"/>
                    </a:prstClr>
                  </a:outerShdw>
                </a:effectLst>
                <a:latin typeface="Calibri" pitchFamily="34" charset="0"/>
              </a:rPr>
              <a:t>Despise</a:t>
            </a:r>
            <a:r>
              <a:rPr lang="en-US" sz="2800" dirty="0" smtClean="0">
                <a:solidFill>
                  <a:srgbClr val="800000"/>
                </a:solidFill>
                <a:effectLst>
                  <a:outerShdw blurRad="50800" dist="38100" dir="2700000" algn="tl" rotWithShape="0">
                    <a:prstClr val="black">
                      <a:alpha val="40000"/>
                    </a:prstClr>
                  </a:outerShdw>
                </a:effectLst>
                <a:latin typeface="Calibri" pitchFamily="34" charset="0"/>
              </a:rPr>
              <a:t> must means that he doesn’t like or </a:t>
            </a:r>
            <a:r>
              <a:rPr lang="en-US" sz="2800" b="1" dirty="0" smtClean="0">
                <a:solidFill>
                  <a:srgbClr val="800000"/>
                </a:solidFill>
                <a:effectLst>
                  <a:outerShdw blurRad="50800" dist="38100" dir="2700000" algn="tl" rotWithShape="0">
                    <a:prstClr val="black">
                      <a:alpha val="40000"/>
                    </a:prstClr>
                  </a:outerShdw>
                </a:effectLst>
                <a:latin typeface="Calibri" pitchFamily="34" charset="0"/>
              </a:rPr>
              <a:t>hates</a:t>
            </a:r>
            <a:r>
              <a:rPr lang="en-US" sz="2800" dirty="0" smtClean="0">
                <a:solidFill>
                  <a:srgbClr val="800000"/>
                </a:solidFill>
                <a:effectLst>
                  <a:outerShdw blurRad="50800" dist="38100" dir="2700000" algn="tl" rotWithShape="0">
                    <a:prstClr val="black">
                      <a:alpha val="40000"/>
                    </a:prstClr>
                  </a:outerShdw>
                </a:effectLst>
                <a:latin typeface="Calibri" pitchFamily="34" charset="0"/>
              </a:rPr>
              <a:t> winter.</a:t>
            </a:r>
            <a:endParaRPr lang="en-US" sz="2800" dirty="0">
              <a:solidFill>
                <a:srgbClr val="800000"/>
              </a:solidFill>
              <a:effectLst>
                <a:outerShdw blurRad="50800" dist="38100" dir="2700000" algn="tl" rotWithShape="0">
                  <a:prstClr val="black">
                    <a:alpha val="40000"/>
                  </a:prstClr>
                </a:outerShdw>
              </a:effectLst>
              <a:latin typeface="Calibri" pitchFamily="34" charset="0"/>
            </a:endParaRPr>
          </a:p>
        </p:txBody>
      </p:sp>
      <p:cxnSp>
        <p:nvCxnSpPr>
          <p:cNvPr id="12" name="Straight Connector 11"/>
          <p:cNvCxnSpPr/>
          <p:nvPr/>
        </p:nvCxnSpPr>
        <p:spPr>
          <a:xfrm>
            <a:off x="6324600" y="762000"/>
            <a:ext cx="914400" cy="0"/>
          </a:xfrm>
          <a:prstGeom prst="line">
            <a:avLst/>
          </a:prstGeom>
          <a:ln w="158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7" name="Picture 16" descr="greg_shovel_snow_hg_clr.gif"/>
          <p:cNvPicPr>
            <a:picLocks noChangeAspect="1"/>
          </p:cNvPicPr>
          <p:nvPr/>
        </p:nvPicPr>
        <p:blipFill>
          <a:blip r:embed="rId7" cstate="print"/>
          <a:stretch>
            <a:fillRect/>
          </a:stretch>
        </p:blipFill>
        <p:spPr>
          <a:xfrm>
            <a:off x="3276600" y="1371600"/>
            <a:ext cx="3048000" cy="2673531"/>
          </a:xfrm>
          <a:prstGeom prst="rect">
            <a:avLst/>
          </a:prstGeom>
        </p:spPr>
      </p:pic>
      <p:pic>
        <p:nvPicPr>
          <p:cNvPr id="11" name="MS900074984[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8839200" y="6324600"/>
            <a:ext cx="304800" cy="304800"/>
          </a:xfrm>
          <a:prstGeom prst="rect">
            <a:avLst/>
          </a:prstGeom>
        </p:spPr>
      </p:pic>
    </p:spTree>
  </p:cSld>
  <p:clrMapOvr>
    <a:masterClrMapping/>
  </p:clrMapOvr>
  <p:transition xmlns:p14="http://schemas.microsoft.com/office/powerpoint/2010/main">
    <p:newsflash/>
    <p:sndAc>
      <p:stSnd>
        <p:snd r:embed="rId4"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1" presetClass="mediacall" presetSubtype="0" fill="hold" nodeType="afterEffect">
                                  <p:stCondLst>
                                    <p:cond delay="1000"/>
                                  </p:stCondLst>
                                  <p:childTnLst>
                                    <p:cmd type="call" cmd="playFrom(0.0)">
                                      <p:cBhvr>
                                        <p:cTn id="24" dur="5761" fill="hold"/>
                                        <p:tgtEl>
                                          <p:spTgt spid="11"/>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2"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10"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52400" y="228600"/>
            <a:ext cx="8839200" cy="1200329"/>
          </a:xfrm>
          <a:prstGeom prst="rect">
            <a:avLst/>
          </a:prstGeom>
          <a:solidFill>
            <a:schemeClr val="bg1"/>
          </a:solidFill>
          <a:ln w="25400">
            <a:solidFill>
              <a:srgbClr val="800000"/>
            </a:solid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txBody>
          <a:bodyPr wrap="square" rtlCol="0">
            <a:spAutoFit/>
            <a:sp3d extrusionH="57150">
              <a:bevelT w="82550" h="38100" prst="coolSlant"/>
            </a:sp3d>
          </a:bodyPr>
          <a:lstStyle/>
          <a:p>
            <a:r>
              <a:rPr lang="en-US" sz="3600" dirty="0" smtClean="0">
                <a:effectLst>
                  <a:outerShdw blurRad="50800" dist="38100" dir="2700000" algn="tl" rotWithShape="0">
                    <a:prstClr val="black">
                      <a:alpha val="40000"/>
                    </a:prstClr>
                  </a:outerShdw>
                </a:effectLst>
                <a:latin typeface="Calibri" pitchFamily="34" charset="0"/>
              </a:rPr>
              <a:t>The wonderful </a:t>
            </a:r>
            <a:r>
              <a:rPr lang="en-US" sz="3600" b="1" dirty="0" smtClean="0">
                <a:effectLst>
                  <a:outerShdw blurRad="50800" dist="38100" dir="2700000" algn="tl" rotWithShape="0">
                    <a:prstClr val="black">
                      <a:alpha val="40000"/>
                    </a:prstClr>
                  </a:outerShdw>
                </a:effectLst>
                <a:latin typeface="Calibri" pitchFamily="34" charset="0"/>
              </a:rPr>
              <a:t>aroma</a:t>
            </a:r>
            <a:r>
              <a:rPr lang="en-US" sz="3600" dirty="0" smtClean="0">
                <a:effectLst>
                  <a:outerShdw blurRad="50800" dist="38100" dir="2700000" algn="tl" rotWithShape="0">
                    <a:prstClr val="black">
                      <a:alpha val="40000"/>
                    </a:prstClr>
                  </a:outerShdw>
                </a:effectLst>
                <a:latin typeface="Calibri" pitchFamily="34" charset="0"/>
              </a:rPr>
              <a:t> of the cookies baking in the kitchen made my mouth water.</a:t>
            </a:r>
            <a:endParaRPr lang="en-US" sz="3600" dirty="0">
              <a:effectLst>
                <a:outerShdw blurRad="50800" dist="38100" dir="2700000" algn="tl" rotWithShape="0">
                  <a:prstClr val="black">
                    <a:alpha val="40000"/>
                  </a:prstClr>
                </a:outerShdw>
              </a:effectLst>
              <a:latin typeface="Calibri" pitchFamily="34" charset="0"/>
            </a:endParaRPr>
          </a:p>
        </p:txBody>
      </p:sp>
      <p:pic>
        <p:nvPicPr>
          <p:cNvPr id="9" name="Picture 8" descr="detective_writing_hg_clr.gif"/>
          <p:cNvPicPr>
            <a:picLocks noChangeAspect="1"/>
          </p:cNvPicPr>
          <p:nvPr/>
        </p:nvPicPr>
        <p:blipFill>
          <a:blip r:embed="rId6" cstate="print"/>
          <a:stretch>
            <a:fillRect/>
          </a:stretch>
        </p:blipFill>
        <p:spPr>
          <a:xfrm>
            <a:off x="0" y="3143250"/>
            <a:ext cx="2476500" cy="3714750"/>
          </a:xfrm>
          <a:prstGeom prst="rect">
            <a:avLst/>
          </a:prstGeom>
        </p:spPr>
      </p:pic>
      <p:sp>
        <p:nvSpPr>
          <p:cNvPr id="10" name="Rounded Rectangular Callout 9"/>
          <p:cNvSpPr/>
          <p:nvPr/>
        </p:nvSpPr>
        <p:spPr>
          <a:xfrm>
            <a:off x="2209800" y="4191000"/>
            <a:ext cx="5943600" cy="1752600"/>
          </a:xfrm>
          <a:prstGeom prst="wedgeRoundRectCallout">
            <a:avLst>
              <a:gd name="adj1" fmla="val -64438"/>
              <a:gd name="adj2" fmla="val -49395"/>
              <a:gd name="adj3" fmla="val 16667"/>
            </a:avLst>
          </a:prstGeom>
          <a:solidFill>
            <a:schemeClr val="bg1"/>
          </a:solidFill>
          <a:ln w="31750">
            <a:no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err="1" smtClean="0">
                <a:solidFill>
                  <a:srgbClr val="800000"/>
                </a:solidFill>
                <a:effectLst>
                  <a:outerShdw blurRad="50800" dist="38100" dir="2700000" algn="tl" rotWithShape="0">
                    <a:prstClr val="black">
                      <a:alpha val="40000"/>
                    </a:prstClr>
                  </a:outerShdw>
                </a:effectLst>
                <a:latin typeface="Calibri" pitchFamily="34" charset="0"/>
              </a:rPr>
              <a:t>Hmmmm</a:t>
            </a:r>
            <a:r>
              <a:rPr lang="en-US" sz="2800" dirty="0" smtClean="0">
                <a:solidFill>
                  <a:srgbClr val="800000"/>
                </a:solidFill>
                <a:effectLst>
                  <a:outerShdw blurRad="50800" dist="38100" dir="2700000" algn="tl" rotWithShape="0">
                    <a:prstClr val="black">
                      <a:alpha val="40000"/>
                    </a:prstClr>
                  </a:outerShdw>
                </a:effectLst>
                <a:latin typeface="Calibri" pitchFamily="34" charset="0"/>
              </a:rPr>
              <a:t>…. These context clues are getting easier and easier.  Keep working hard to solve this mystery.</a:t>
            </a:r>
            <a:endParaRPr lang="en-US" sz="2800" dirty="0">
              <a:solidFill>
                <a:srgbClr val="800000"/>
              </a:solidFill>
              <a:effectLst>
                <a:outerShdw blurRad="50800" dist="38100" dir="2700000" algn="tl" rotWithShape="0">
                  <a:prstClr val="black">
                    <a:alpha val="40000"/>
                  </a:prstClr>
                </a:outerShdw>
              </a:effectLst>
              <a:latin typeface="Calibri" pitchFamily="34" charset="0"/>
            </a:endParaRPr>
          </a:p>
        </p:txBody>
      </p:sp>
      <p:sp>
        <p:nvSpPr>
          <p:cNvPr id="6" name="Rounded Rectangular Callout 5"/>
          <p:cNvSpPr/>
          <p:nvPr/>
        </p:nvSpPr>
        <p:spPr>
          <a:xfrm>
            <a:off x="2438400" y="5181600"/>
            <a:ext cx="6096000" cy="1447800"/>
          </a:xfrm>
          <a:prstGeom prst="wedgeRoundRectCallout">
            <a:avLst>
              <a:gd name="adj1" fmla="val -66611"/>
              <a:gd name="adj2" fmla="val -114897"/>
              <a:gd name="adj3" fmla="val 16667"/>
            </a:avLst>
          </a:prstGeom>
          <a:solidFill>
            <a:schemeClr val="bg1"/>
          </a:solidFill>
          <a:ln w="31750">
            <a:no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smtClean="0">
                <a:solidFill>
                  <a:srgbClr val="800000"/>
                </a:solidFill>
                <a:effectLst>
                  <a:outerShdw blurRad="50800" dist="38100" dir="2700000" algn="tl" rotWithShape="0">
                    <a:prstClr val="black">
                      <a:alpha val="40000"/>
                    </a:prstClr>
                  </a:outerShdw>
                </a:effectLst>
                <a:latin typeface="Calibri" pitchFamily="34" charset="0"/>
              </a:rPr>
              <a:t>Okay, well let’s look for clues in this sentence to make sense of the word </a:t>
            </a:r>
            <a:r>
              <a:rPr lang="en-US" sz="2800" b="1" dirty="0" smtClean="0">
                <a:solidFill>
                  <a:srgbClr val="800000"/>
                </a:solidFill>
                <a:effectLst>
                  <a:outerShdw blurRad="50800" dist="38100" dir="2700000" algn="tl" rotWithShape="0">
                    <a:prstClr val="black">
                      <a:alpha val="40000"/>
                    </a:prstClr>
                  </a:outerShdw>
                </a:effectLst>
                <a:latin typeface="Calibri" pitchFamily="34" charset="0"/>
              </a:rPr>
              <a:t>aroma.</a:t>
            </a:r>
            <a:endParaRPr lang="en-US" sz="2800" dirty="0">
              <a:solidFill>
                <a:srgbClr val="800000"/>
              </a:solidFill>
              <a:effectLst>
                <a:outerShdw blurRad="50800" dist="38100" dir="2700000" algn="tl" rotWithShape="0">
                  <a:prstClr val="black">
                    <a:alpha val="40000"/>
                  </a:prstClr>
                </a:outerShdw>
              </a:effectLst>
              <a:latin typeface="Calibri" pitchFamily="34" charset="0"/>
            </a:endParaRPr>
          </a:p>
        </p:txBody>
      </p:sp>
      <p:sp>
        <p:nvSpPr>
          <p:cNvPr id="8" name="Rounded Rectangular Callout 7"/>
          <p:cNvSpPr/>
          <p:nvPr/>
        </p:nvSpPr>
        <p:spPr>
          <a:xfrm>
            <a:off x="2286000" y="4267200"/>
            <a:ext cx="6324600" cy="2209800"/>
          </a:xfrm>
          <a:prstGeom prst="wedgeRoundRectCallout">
            <a:avLst>
              <a:gd name="adj1" fmla="val -66351"/>
              <a:gd name="adj2" fmla="val -53713"/>
              <a:gd name="adj3" fmla="val 16667"/>
            </a:avLst>
          </a:prstGeom>
          <a:solidFill>
            <a:schemeClr val="bg1"/>
          </a:solidFill>
          <a:ln w="31750">
            <a:noFill/>
          </a:ln>
          <a:effectLst>
            <a:outerShdw blurRad="50800" dist="38100" dir="2700000" sx="101000" sy="101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smtClean="0">
                <a:solidFill>
                  <a:srgbClr val="800000"/>
                </a:solidFill>
                <a:effectLst>
                  <a:outerShdw blurRad="50800" dist="38100" dir="2700000" algn="tl" rotWithShape="0">
                    <a:prstClr val="black">
                      <a:alpha val="40000"/>
                    </a:prstClr>
                  </a:outerShdw>
                </a:effectLst>
                <a:latin typeface="Calibri" pitchFamily="34" charset="0"/>
              </a:rPr>
              <a:t>In the sentence it talks about cookies, so I can assume they are talking about taste or smell. But, then it says the mouth watered, so I can deduce that </a:t>
            </a:r>
            <a:r>
              <a:rPr lang="en-US" sz="2800" b="1" dirty="0" smtClean="0">
                <a:solidFill>
                  <a:srgbClr val="800000"/>
                </a:solidFill>
                <a:effectLst>
                  <a:outerShdw blurRad="50800" dist="38100" dir="2700000" algn="tl" rotWithShape="0">
                    <a:prstClr val="black">
                      <a:alpha val="40000"/>
                    </a:prstClr>
                  </a:outerShdw>
                </a:effectLst>
                <a:latin typeface="Calibri" pitchFamily="34" charset="0"/>
              </a:rPr>
              <a:t>aroma</a:t>
            </a:r>
            <a:r>
              <a:rPr lang="en-US" sz="2800" dirty="0" smtClean="0">
                <a:solidFill>
                  <a:srgbClr val="800000"/>
                </a:solidFill>
                <a:effectLst>
                  <a:outerShdw blurRad="50800" dist="38100" dir="2700000" algn="tl" rotWithShape="0">
                    <a:prstClr val="black">
                      <a:alpha val="40000"/>
                    </a:prstClr>
                  </a:outerShdw>
                </a:effectLst>
                <a:latin typeface="Calibri" pitchFamily="34" charset="0"/>
              </a:rPr>
              <a:t> must mean </a:t>
            </a:r>
            <a:r>
              <a:rPr lang="en-US" sz="2800" b="1" dirty="0" smtClean="0">
                <a:solidFill>
                  <a:srgbClr val="800000"/>
                </a:solidFill>
                <a:effectLst>
                  <a:outerShdw blurRad="50800" dist="38100" dir="2700000" algn="tl" rotWithShape="0">
                    <a:prstClr val="black">
                      <a:alpha val="40000"/>
                    </a:prstClr>
                  </a:outerShdw>
                </a:effectLst>
                <a:latin typeface="Calibri" pitchFamily="34" charset="0"/>
              </a:rPr>
              <a:t>smell</a:t>
            </a:r>
            <a:r>
              <a:rPr lang="en-US" sz="2800" dirty="0" smtClean="0">
                <a:solidFill>
                  <a:srgbClr val="800000"/>
                </a:solidFill>
                <a:effectLst>
                  <a:outerShdw blurRad="50800" dist="38100" dir="2700000" algn="tl" rotWithShape="0">
                    <a:prstClr val="black">
                      <a:alpha val="40000"/>
                    </a:prstClr>
                  </a:outerShdw>
                </a:effectLst>
                <a:latin typeface="Calibri" pitchFamily="34" charset="0"/>
              </a:rPr>
              <a:t>.</a:t>
            </a:r>
            <a:endParaRPr lang="en-US" sz="2800" dirty="0">
              <a:solidFill>
                <a:srgbClr val="800000"/>
              </a:solidFill>
              <a:effectLst>
                <a:outerShdw blurRad="50800" dist="38100" dir="2700000" algn="tl" rotWithShape="0">
                  <a:prstClr val="black">
                    <a:alpha val="40000"/>
                  </a:prstClr>
                </a:outerShdw>
              </a:effectLst>
              <a:latin typeface="Calibri" pitchFamily="34" charset="0"/>
            </a:endParaRPr>
          </a:p>
        </p:txBody>
      </p:sp>
      <p:cxnSp>
        <p:nvCxnSpPr>
          <p:cNvPr id="12" name="Straight Connector 11"/>
          <p:cNvCxnSpPr/>
          <p:nvPr/>
        </p:nvCxnSpPr>
        <p:spPr>
          <a:xfrm>
            <a:off x="5562600" y="762000"/>
            <a:ext cx="1447800" cy="0"/>
          </a:xfrm>
          <a:prstGeom prst="line">
            <a:avLst/>
          </a:prstGeom>
          <a:ln w="158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38400" y="1295400"/>
            <a:ext cx="4191000" cy="0"/>
          </a:xfrm>
          <a:prstGeom prst="line">
            <a:avLst/>
          </a:prstGeom>
          <a:ln w="158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6" name="Picture 15" descr="chocolate_chip_cookie_rotate_hg_clr.gif"/>
          <p:cNvPicPr>
            <a:picLocks noChangeAspect="1"/>
          </p:cNvPicPr>
          <p:nvPr/>
        </p:nvPicPr>
        <p:blipFill>
          <a:blip r:embed="rId7" cstate="print"/>
          <a:stretch>
            <a:fillRect/>
          </a:stretch>
        </p:blipFill>
        <p:spPr>
          <a:xfrm>
            <a:off x="2895600" y="1524000"/>
            <a:ext cx="3333750" cy="2533650"/>
          </a:xfrm>
          <a:prstGeom prst="rect">
            <a:avLst/>
          </a:prstGeom>
        </p:spPr>
      </p:pic>
      <p:pic>
        <p:nvPicPr>
          <p:cNvPr id="19" name="MS9000694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8839200" y="6248400"/>
            <a:ext cx="304800" cy="304800"/>
          </a:xfrm>
          <a:prstGeom prst="rect">
            <a:avLst/>
          </a:prstGeom>
        </p:spPr>
      </p:pic>
    </p:spTree>
  </p:cSld>
  <p:clrMapOvr>
    <a:masterClrMapping/>
  </p:clrMapOvr>
  <p:transition xmlns:p14="http://schemas.microsoft.com/office/powerpoint/2010/main">
    <p:newsflash/>
    <p:sndAc>
      <p:stSnd>
        <p:snd r:embed="rId4"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500"/>
                            </p:stCondLst>
                            <p:childTnLst>
                              <p:par>
                                <p:cTn id="23" presetID="1" presetClass="mediacall" presetSubtype="0" fill="hold" nodeType="afterEffect">
                                  <p:stCondLst>
                                    <p:cond delay="1500"/>
                                  </p:stCondLst>
                                  <p:childTnLst>
                                    <p:cmd type="call" cmd="playFrom(0.0)">
                                      <p:cBhvr>
                                        <p:cTn id="24" dur="2359" fill="hold"/>
                                        <p:tgtEl>
                                          <p:spTgt spid="19"/>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5"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childTnLst>
        </p:cTn>
      </p:par>
    </p:tnLst>
    <p:bldLst>
      <p:bldP spid="10"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2057400" y="381000"/>
            <a:ext cx="6629400" cy="3505200"/>
          </a:xfrm>
          <a:prstGeom prst="wedgeRoundRectCallout">
            <a:avLst>
              <a:gd name="adj1" fmla="val -61556"/>
              <a:gd name="adj2" fmla="val -61"/>
              <a:gd name="adj3" fmla="val 16667"/>
            </a:avLst>
          </a:prstGeom>
          <a:solidFill>
            <a:schemeClr val="bg1"/>
          </a:solidFill>
          <a:effectLst>
            <a:outerShdw blurRad="50800" dist="38100" dir="2700000" sx="101000" sy="101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800000"/>
                </a:solidFill>
                <a:effectLst>
                  <a:outerShdw blurRad="38100" dist="38100" dir="2700000" algn="tl">
                    <a:srgbClr val="000000">
                      <a:alpha val="43137"/>
                    </a:srgbClr>
                  </a:outerShdw>
                </a:effectLst>
                <a:latin typeface="Calibri" pitchFamily="34" charset="0"/>
              </a:rPr>
              <a:t>Alright junior detectives…now that you have gathered your evidence on how to solve context clues, let’s try and fill in the blanks with words that make sense.  Be sure to look for clues in the sentence to try and find the right word.</a:t>
            </a:r>
            <a:endParaRPr lang="en-US" b="1" dirty="0">
              <a:effectLst>
                <a:outerShdw blurRad="38100" dist="38100" dir="2700000" algn="tl">
                  <a:srgbClr val="000000">
                    <a:alpha val="43137"/>
                  </a:srgbClr>
                </a:outerShdw>
              </a:effectLst>
            </a:endParaRPr>
          </a:p>
        </p:txBody>
      </p:sp>
    </p:spTree>
  </p:cSld>
  <p:clrMapOvr>
    <a:masterClrMapping/>
  </p:clrMapOvr>
  <p:transition xmlns:p14="http://schemas.microsoft.com/office/powerpoint/2010/main">
    <p:newsflash/>
    <p:sndAc>
      <p:stSnd>
        <p:snd r:embed="rId2" name="mystery.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just_the_fact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just_the_facts</Template>
  <TotalTime>1093</TotalTime>
  <Words>1537</Words>
  <Application>Microsoft Macintosh PowerPoint</Application>
  <PresentationFormat>On-screen Show (4:3)</PresentationFormat>
  <Paragraphs>189</Paragraphs>
  <Slides>31</Slides>
  <Notes>0</Notes>
  <HiddenSlides>0</HiddenSlides>
  <MMClips>7</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just_the_facts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Your Company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ISD 740</cp:lastModifiedBy>
  <cp:revision>33</cp:revision>
  <dcterms:created xsi:type="dcterms:W3CDTF">2010-09-14T01:01:53Z</dcterms:created>
  <dcterms:modified xsi:type="dcterms:W3CDTF">2014-10-01T20:30:58Z</dcterms:modified>
</cp:coreProperties>
</file>